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Meyers" initials="" lastIdx="2" clrIdx="0"/>
  <p:cmAuthor id="1" name="Joyce Kucharvy"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B49D67-E5C4-4BDE-A631-BE6790EB36E4}">
  <a:tblStyle styleId="{DDB49D67-E5C4-4BDE-A631-BE6790EB36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4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07T14:32:42.427" idx="1">
    <p:pos x="203" y="975"/>
    <p:text>@joyce.kucharvy@rhnsf.org let me know what you think of this - I tried to summarize Susan's 6 page report. She mentioned 1000.00 and 500.00 donations then lots of donated plants, soil etc so I just estimated that it would equal 2500.00??</p:text>
  </p:cm>
  <p:cm authorId="1" dt="2023-06-07T14:32:42.427" idx="1">
    <p:pos x="203" y="975"/>
    <p:text>I only know about $1,000 they received. . But she also did get lots of donated plants and the city provided tools. So, the approx 2500 is probably OK and might get others to donate</p:text>
  </p:cm>
  <p:cm authorId="1" dt="2023-06-07T14:36:20.629" idx="2">
    <p:pos x="203" y="1075"/>
    <p:text>I think this is when the board agreed to allow her to use the money already in restricted funds account to replant empty treewells. The donation is a donation of time to replant them. I am not sure this is completed as we have only been billed $50 so far. How about "Volunteers are rutning......"</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5-25T22:14:14.245" idx="4">
    <p:pos x="6000" y="0"/>
    <p:text>in addition to a summary of this past year, should we identify upcoming events for this year</p:text>
  </p:cm>
  <p:cm authorId="1" dt="2023-06-07T14:38:30.246" idx="3">
    <p:pos x="442" y="951"/>
    <p:text>Should this say "local merchant members"? Nice picture!!!!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06-06T03:13:15.192" idx="2">
    <p:pos x="396" y="230"/>
    <p:text>@gregg.carr@rhnsf.org let me know if you are planning to add to this slide, need my help or if you want to delete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120397504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412039750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f2c2c44e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g22f2c2c44e1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f2c2c44e1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g22f2c2c44e1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f3a81572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22f3a81572d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f3a81572d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22f3a81572d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be095170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g24be095170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2f3a81572d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22f3a81572d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f3a81572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g22f3a81572d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f2c2c44e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22f2c2c44e1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c562dcb6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23c562dcb6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59ca3c1d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2259ca3c1d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f2c2c44e1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22f2c2c44e1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f2c2c44e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22f2c2c44e1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e445ca3e3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4e445ca3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F8F4"/>
            </a:gs>
            <a:gs pos="95000">
              <a:srgbClr val="FAD7BE"/>
            </a:gs>
            <a:gs pos="100000">
              <a:srgbClr val="F7C4A1"/>
            </a:gs>
          </a:gsLst>
          <a:lin ang="540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sfbottlebank.org/create-account/"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3"/>
          <p:cNvSpPr txBox="1"/>
          <p:nvPr/>
        </p:nvSpPr>
        <p:spPr>
          <a:xfrm>
            <a:off x="628650" y="4679712"/>
            <a:ext cx="7886700" cy="1130700"/>
          </a:xfrm>
          <a:prstGeom prst="rect">
            <a:avLst/>
          </a:prstGeom>
          <a:noFill/>
          <a:ln>
            <a:noFill/>
          </a:ln>
        </p:spPr>
        <p:txBody>
          <a:bodyPr spcFirstLastPara="1" wrap="square" lIns="91425" tIns="228600" rIns="91425" bIns="45700" anchor="ctr" anchorCtr="0">
            <a:noAutofit/>
          </a:bodyPr>
          <a:lstStyle/>
          <a:p>
            <a:pPr marL="0" marR="0" lvl="0" indent="0" algn="ctr" rtl="0">
              <a:lnSpc>
                <a:spcPct val="100000"/>
              </a:lnSpc>
              <a:spcBef>
                <a:spcPts val="600"/>
              </a:spcBef>
              <a:spcAft>
                <a:spcPts val="0"/>
              </a:spcAft>
              <a:buClr>
                <a:srgbClr val="000000"/>
              </a:buClr>
              <a:buSzPts val="1300"/>
              <a:buFont typeface="Arial"/>
              <a:buNone/>
            </a:pPr>
            <a:r>
              <a:rPr lang="en-US" sz="5200">
                <a:solidFill>
                  <a:schemeClr val="dk1"/>
                </a:solidFill>
                <a:latin typeface="Century Gothic"/>
                <a:ea typeface="Century Gothic"/>
                <a:cs typeface="Century Gothic"/>
                <a:sym typeface="Century Gothic"/>
              </a:rPr>
              <a:t>2023 Annual Meeting </a:t>
            </a:r>
            <a:endParaRPr sz="530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600"/>
              </a:spcBef>
              <a:spcAft>
                <a:spcPts val="0"/>
              </a:spcAft>
              <a:buClr>
                <a:srgbClr val="000000"/>
              </a:buClr>
              <a:buSzPts val="1300"/>
              <a:buFont typeface="Arial"/>
              <a:buNone/>
            </a:pPr>
            <a:endParaRPr sz="1300" b="0" i="0" u="none" strike="noStrike" cap="none">
              <a:solidFill>
                <a:srgbClr val="FFFFFF"/>
              </a:solidFill>
              <a:latin typeface="Calibri"/>
              <a:ea typeface="Calibri"/>
              <a:cs typeface="Calibri"/>
              <a:sym typeface="Calibri"/>
            </a:endParaRPr>
          </a:p>
        </p:txBody>
      </p:sp>
      <p:cxnSp>
        <p:nvCxnSpPr>
          <p:cNvPr id="86" name="Google Shape;86;p13"/>
          <p:cNvCxnSpPr/>
          <p:nvPr/>
        </p:nvCxnSpPr>
        <p:spPr>
          <a:xfrm>
            <a:off x="685113" y="4679700"/>
            <a:ext cx="7607400" cy="0"/>
          </a:xfrm>
          <a:prstGeom prst="straightConnector1">
            <a:avLst/>
          </a:prstGeom>
          <a:noFill/>
          <a:ln w="28575" cap="flat" cmpd="sng">
            <a:solidFill>
              <a:srgbClr val="AE302A"/>
            </a:solidFill>
            <a:prstDash val="solid"/>
            <a:round/>
            <a:headEnd type="none" w="med" len="med"/>
            <a:tailEnd type="none" w="med" len="med"/>
          </a:ln>
        </p:spPr>
      </p:cxnSp>
      <p:sp>
        <p:nvSpPr>
          <p:cNvPr id="87" name="Google Shape;87;p13"/>
          <p:cNvSpPr txBox="1"/>
          <p:nvPr/>
        </p:nvSpPr>
        <p:spPr>
          <a:xfrm>
            <a:off x="2267975" y="5633775"/>
            <a:ext cx="4768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a:latin typeface="Century Gothic"/>
                <a:ea typeface="Century Gothic"/>
                <a:cs typeface="Century Gothic"/>
                <a:sym typeface="Century Gothic"/>
              </a:rPr>
              <a:t>June 7th, 2023 </a:t>
            </a:r>
            <a:endParaRPr sz="2100">
              <a:latin typeface="Century Gothic"/>
              <a:ea typeface="Century Gothic"/>
              <a:cs typeface="Century Gothic"/>
              <a:sym typeface="Century Gothic"/>
            </a:endParaRPr>
          </a:p>
        </p:txBody>
      </p:sp>
      <p:pic>
        <p:nvPicPr>
          <p:cNvPr id="88" name="Google Shape;88;p13"/>
          <p:cNvPicPr preferRelativeResize="0"/>
          <p:nvPr/>
        </p:nvPicPr>
        <p:blipFill>
          <a:blip r:embed="rId3">
            <a:alphaModFix/>
          </a:blip>
          <a:stretch>
            <a:fillRect/>
          </a:stretch>
        </p:blipFill>
        <p:spPr>
          <a:xfrm>
            <a:off x="1372375" y="363999"/>
            <a:ext cx="6557102" cy="4098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628650" y="5507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500" b="1">
                <a:latin typeface="Century Gothic"/>
                <a:ea typeface="Century Gothic"/>
                <a:cs typeface="Century Gothic"/>
                <a:sym typeface="Century Gothic"/>
              </a:rPr>
              <a:t>Local and Statewide Initiatives</a:t>
            </a:r>
            <a:endParaRPr sz="2500" b="1">
              <a:latin typeface="Century Gothic"/>
              <a:ea typeface="Century Gothic"/>
              <a:cs typeface="Century Gothic"/>
              <a:sym typeface="Century Gothic"/>
            </a:endParaRPr>
          </a:p>
        </p:txBody>
      </p:sp>
      <p:sp>
        <p:nvSpPr>
          <p:cNvPr id="180" name="Google Shape;180;p22"/>
          <p:cNvSpPr txBox="1">
            <a:spLocks noGrp="1"/>
          </p:cNvSpPr>
          <p:nvPr>
            <p:ph type="body" idx="1"/>
          </p:nvPr>
        </p:nvSpPr>
        <p:spPr>
          <a:xfrm>
            <a:off x="387300" y="1795300"/>
            <a:ext cx="7350600" cy="1443000"/>
          </a:xfrm>
          <a:prstGeom prst="rect">
            <a:avLst/>
          </a:prstGeom>
        </p:spPr>
        <p:txBody>
          <a:bodyPr spcFirstLastPara="1" wrap="square" lIns="91425" tIns="45700" rIns="91425" bIns="45700" anchor="t" anchorCtr="0">
            <a:normAutofit/>
          </a:bodyPr>
          <a:lstStyle/>
          <a:p>
            <a:pPr marL="457200" lvl="0" indent="-304800" algn="l" rtl="0">
              <a:lnSpc>
                <a:spcPct val="170000"/>
              </a:lnSpc>
              <a:spcBef>
                <a:spcPts val="0"/>
              </a:spcBef>
              <a:spcAft>
                <a:spcPts val="0"/>
              </a:spcAft>
              <a:buSzPts val="1200"/>
              <a:buFont typeface="Century Gothic"/>
              <a:buChar char="●"/>
            </a:pPr>
            <a:r>
              <a:rPr lang="en-US" sz="1200" b="1">
                <a:latin typeface="Century Gothic"/>
                <a:ea typeface="Century Gothic"/>
                <a:cs typeface="Century Gothic"/>
                <a:sym typeface="Century Gothic"/>
              </a:rPr>
              <a:t>Doggie Do: </a:t>
            </a:r>
            <a:r>
              <a:rPr lang="en-US" sz="1200">
                <a:latin typeface="Century Gothic"/>
                <a:ea typeface="Century Gothic"/>
                <a:cs typeface="Century Gothic"/>
                <a:sym typeface="Century Gothic"/>
              </a:rPr>
              <a:t>Because of too much dog poo on the streets and in planters, we surveyed our community. Dog owners said…</a:t>
            </a:r>
            <a:r>
              <a:rPr lang="en-US" sz="1200" b="1">
                <a:latin typeface="Century Gothic"/>
                <a:ea typeface="Century Gothic"/>
                <a:cs typeface="Century Gothic"/>
                <a:sym typeface="Century Gothic"/>
              </a:rPr>
              <a:t>”</a:t>
            </a:r>
            <a:r>
              <a:rPr lang="en-US" sz="1200" b="1" i="1">
                <a:latin typeface="Century Gothic"/>
                <a:ea typeface="Century Gothic"/>
                <a:cs typeface="Century Gothic"/>
                <a:sym typeface="Century Gothic"/>
              </a:rPr>
              <a:t>We Need More Trash Cans!”</a:t>
            </a:r>
            <a:endParaRPr sz="1200" b="1" i="1">
              <a:latin typeface="Century Gothic"/>
              <a:ea typeface="Century Gothic"/>
              <a:cs typeface="Century Gothic"/>
              <a:sym typeface="Century Gothic"/>
            </a:endParaRPr>
          </a:p>
          <a:p>
            <a:pPr marL="457200" lvl="0" indent="0" algn="l" rtl="0">
              <a:lnSpc>
                <a:spcPct val="170000"/>
              </a:lnSpc>
              <a:spcBef>
                <a:spcPts val="500"/>
              </a:spcBef>
              <a:spcAft>
                <a:spcPts val="0"/>
              </a:spcAft>
              <a:buClr>
                <a:schemeClr val="dk1"/>
              </a:buClr>
              <a:buSzPts val="1100"/>
              <a:buFont typeface="Arial"/>
              <a:buNone/>
            </a:pPr>
            <a:r>
              <a:rPr lang="en-US" sz="1200">
                <a:latin typeface="Arial"/>
                <a:ea typeface="Arial"/>
                <a:cs typeface="Arial"/>
                <a:sym typeface="Arial"/>
              </a:rPr>
              <a:t>•</a:t>
            </a:r>
            <a:r>
              <a:rPr lang="en-US" sz="1200">
                <a:latin typeface="Century Gothic"/>
                <a:ea typeface="Century Gothic"/>
                <a:cs typeface="Century Gothic"/>
                <a:sym typeface="Century Gothic"/>
              </a:rPr>
              <a:t>We carry orange chalk everywhere and circle doggie do left behind with the word NO!.</a:t>
            </a:r>
            <a:endParaRPr sz="1200">
              <a:latin typeface="Century Gothic"/>
              <a:ea typeface="Century Gothic"/>
              <a:cs typeface="Century Gothic"/>
              <a:sym typeface="Century Gothic"/>
            </a:endParaRPr>
          </a:p>
          <a:p>
            <a:pPr marL="457200" lvl="0" indent="0" algn="l" rtl="0">
              <a:lnSpc>
                <a:spcPct val="170000"/>
              </a:lnSpc>
              <a:spcBef>
                <a:spcPts val="500"/>
              </a:spcBef>
              <a:spcAft>
                <a:spcPts val="0"/>
              </a:spcAft>
              <a:buNone/>
            </a:pPr>
            <a:r>
              <a:rPr lang="en-US" sz="1200">
                <a:latin typeface="Arial"/>
                <a:ea typeface="Arial"/>
                <a:cs typeface="Arial"/>
                <a:sym typeface="Arial"/>
              </a:rPr>
              <a:t>•</a:t>
            </a:r>
            <a:r>
              <a:rPr lang="en-US" sz="1200">
                <a:latin typeface="Century Gothic"/>
                <a:ea typeface="Century Gothic"/>
                <a:cs typeface="Century Gothic"/>
                <a:sym typeface="Century Gothic"/>
              </a:rPr>
              <a:t>We’ve created a sign </a:t>
            </a:r>
            <a:r>
              <a:rPr lang="en-US" sz="1200" b="1">
                <a:latin typeface="Century Gothic"/>
                <a:ea typeface="Century Gothic"/>
                <a:cs typeface="Century Gothic"/>
                <a:sym typeface="Century Gothic"/>
              </a:rPr>
              <a:t>What’s Up Dog? </a:t>
            </a:r>
            <a:r>
              <a:rPr lang="en-US" sz="1200">
                <a:latin typeface="Century Gothic"/>
                <a:ea typeface="Century Gothic"/>
                <a:cs typeface="Century Gothic"/>
                <a:sym typeface="Century Gothic"/>
              </a:rPr>
              <a:t>transparency for city-wide use if requested</a:t>
            </a:r>
            <a:r>
              <a:rPr lang="en-US" sz="1000">
                <a:latin typeface="Century Gothic"/>
                <a:ea typeface="Century Gothic"/>
                <a:cs typeface="Century Gothic"/>
                <a:sym typeface="Century Gothic"/>
              </a:rPr>
              <a:t>.</a:t>
            </a:r>
            <a:endParaRPr sz="2900"/>
          </a:p>
        </p:txBody>
      </p:sp>
      <p:pic>
        <p:nvPicPr>
          <p:cNvPr id="181" name="Google Shape;181;p22"/>
          <p:cNvPicPr preferRelativeResize="0"/>
          <p:nvPr/>
        </p:nvPicPr>
        <p:blipFill>
          <a:blip r:embed="rId3">
            <a:alphaModFix/>
          </a:blip>
          <a:stretch>
            <a:fillRect/>
          </a:stretch>
        </p:blipFill>
        <p:spPr>
          <a:xfrm>
            <a:off x="7856849" y="2477673"/>
            <a:ext cx="762047" cy="997500"/>
          </a:xfrm>
          <a:prstGeom prst="rect">
            <a:avLst/>
          </a:prstGeom>
          <a:noFill/>
          <a:ln>
            <a:noFill/>
          </a:ln>
        </p:spPr>
      </p:pic>
      <p:sp>
        <p:nvSpPr>
          <p:cNvPr id="182" name="Google Shape;182;p22"/>
          <p:cNvSpPr txBox="1"/>
          <p:nvPr/>
        </p:nvSpPr>
        <p:spPr>
          <a:xfrm>
            <a:off x="394463" y="1069513"/>
            <a:ext cx="8136300" cy="683400"/>
          </a:xfrm>
          <a:prstGeom prst="rect">
            <a:avLst/>
          </a:prstGeom>
          <a:noFill/>
          <a:ln>
            <a:noFill/>
          </a:ln>
        </p:spPr>
        <p:txBody>
          <a:bodyPr spcFirstLastPara="1" wrap="square" lIns="91425" tIns="91425" rIns="91425" bIns="91425" anchor="t" anchorCtr="0">
            <a:spAutoFit/>
          </a:bodyPr>
          <a:lstStyle/>
          <a:p>
            <a:pPr marL="457200" lvl="0" indent="-304800" algn="l" rtl="0">
              <a:lnSpc>
                <a:spcPct val="170000"/>
              </a:lnSpc>
              <a:spcBef>
                <a:spcPts val="0"/>
              </a:spcBef>
              <a:spcAft>
                <a:spcPts val="0"/>
              </a:spcAft>
              <a:buClr>
                <a:schemeClr val="dk1"/>
              </a:buClr>
              <a:buSzPts val="1200"/>
              <a:buChar char="●"/>
            </a:pPr>
            <a:r>
              <a:rPr lang="en-US" sz="1200" b="1">
                <a:solidFill>
                  <a:schemeClr val="dk1"/>
                </a:solidFill>
                <a:latin typeface="Century Gothic"/>
                <a:ea typeface="Century Gothic"/>
                <a:cs typeface="Century Gothic"/>
                <a:sym typeface="Century Gothic"/>
              </a:rPr>
              <a:t>Mechanical Street Cleaning: </a:t>
            </a:r>
            <a:r>
              <a:rPr lang="en-US" sz="1200">
                <a:solidFill>
                  <a:schemeClr val="dk1"/>
                </a:solidFill>
                <a:latin typeface="Century Gothic"/>
                <a:ea typeface="Century Gothic"/>
                <a:cs typeface="Century Gothic"/>
                <a:sym typeface="Century Gothic"/>
              </a:rPr>
              <a:t>Meetings with SFPW to add street cleaning without the requirement of petitions. Pilot launched in May to clean 10 streets/month until permanent solution found.</a:t>
            </a:r>
            <a:endParaRPr sz="1500">
              <a:latin typeface="Century Gothic"/>
              <a:ea typeface="Century Gothic"/>
              <a:cs typeface="Century Gothic"/>
              <a:sym typeface="Century Gothic"/>
            </a:endParaRPr>
          </a:p>
        </p:txBody>
      </p:sp>
      <p:sp>
        <p:nvSpPr>
          <p:cNvPr id="183" name="Google Shape;183;p22"/>
          <p:cNvSpPr txBox="1"/>
          <p:nvPr/>
        </p:nvSpPr>
        <p:spPr>
          <a:xfrm>
            <a:off x="387300" y="3405575"/>
            <a:ext cx="8090100" cy="997500"/>
          </a:xfrm>
          <a:prstGeom prst="rect">
            <a:avLst/>
          </a:prstGeom>
          <a:noFill/>
          <a:ln>
            <a:noFill/>
          </a:ln>
        </p:spPr>
        <p:txBody>
          <a:bodyPr spcFirstLastPara="1" wrap="square" lIns="91425" tIns="91425" rIns="91425" bIns="91425" anchor="t" anchorCtr="0">
            <a:spAutoFit/>
          </a:bodyPr>
          <a:lstStyle/>
          <a:p>
            <a:pPr marL="457200" lvl="0" indent="-304800" algn="l" rtl="0">
              <a:lnSpc>
                <a:spcPct val="170000"/>
              </a:lnSpc>
              <a:spcBef>
                <a:spcPts val="1000"/>
              </a:spcBef>
              <a:spcAft>
                <a:spcPts val="0"/>
              </a:spcAft>
              <a:buClr>
                <a:schemeClr val="dk1"/>
              </a:buClr>
              <a:buSzPts val="1200"/>
              <a:buFont typeface="Century Gothic"/>
              <a:buChar char="●"/>
            </a:pPr>
            <a:r>
              <a:rPr lang="en-US" sz="1200" b="1">
                <a:solidFill>
                  <a:schemeClr val="dk1"/>
                </a:solidFill>
              </a:rPr>
              <a:t>T</a:t>
            </a:r>
            <a:r>
              <a:rPr lang="en-US" sz="1200" b="1">
                <a:solidFill>
                  <a:schemeClr val="dk1"/>
                </a:solidFill>
                <a:latin typeface="Century Gothic"/>
                <a:ea typeface="Century Gothic"/>
                <a:cs typeface="Century Gothic"/>
                <a:sym typeface="Century Gothic"/>
              </a:rPr>
              <a:t>rash Cans</a:t>
            </a:r>
            <a:r>
              <a:rPr lang="en-US" sz="1200">
                <a:solidFill>
                  <a:schemeClr val="dk1"/>
                </a:solidFill>
              </a:rPr>
              <a:t>: </a:t>
            </a:r>
            <a:r>
              <a:rPr lang="en-US" sz="1200">
                <a:solidFill>
                  <a:schemeClr val="dk1"/>
                </a:solidFill>
                <a:latin typeface="Century Gothic"/>
                <a:ea typeface="Century Gothic"/>
                <a:cs typeface="Century Gothic"/>
                <a:sym typeface="Century Gothic"/>
              </a:rPr>
              <a:t>We mapped locations of all trash cans. Requested trash receptacles in specific locations with a goal to have a can within 3 blocks of all residents or visitor. 7 of the 15 were approved and installed!</a:t>
            </a:r>
            <a:endParaRPr sz="1200">
              <a:solidFill>
                <a:schemeClr val="dk1"/>
              </a:solidFill>
              <a:latin typeface="Century Gothic"/>
              <a:ea typeface="Century Gothic"/>
              <a:cs typeface="Century Gothic"/>
              <a:sym typeface="Century Gothic"/>
            </a:endParaRPr>
          </a:p>
        </p:txBody>
      </p:sp>
      <p:sp>
        <p:nvSpPr>
          <p:cNvPr id="184" name="Google Shape;184;p22"/>
          <p:cNvSpPr txBox="1"/>
          <p:nvPr/>
        </p:nvSpPr>
        <p:spPr>
          <a:xfrm>
            <a:off x="435600" y="4373150"/>
            <a:ext cx="8272800" cy="683400"/>
          </a:xfrm>
          <a:prstGeom prst="rect">
            <a:avLst/>
          </a:prstGeom>
          <a:noFill/>
          <a:ln>
            <a:noFill/>
          </a:ln>
        </p:spPr>
        <p:txBody>
          <a:bodyPr spcFirstLastPara="1" wrap="square" lIns="91425" tIns="91425" rIns="91425" bIns="91425" anchor="t" anchorCtr="0">
            <a:spAutoFit/>
          </a:bodyPr>
          <a:lstStyle/>
          <a:p>
            <a:pPr marL="457200" lvl="0" indent="-304800" algn="l" rtl="0">
              <a:lnSpc>
                <a:spcPct val="170000"/>
              </a:lnSpc>
              <a:spcBef>
                <a:spcPts val="1000"/>
              </a:spcBef>
              <a:spcAft>
                <a:spcPts val="0"/>
              </a:spcAft>
              <a:buClr>
                <a:schemeClr val="dk1"/>
              </a:buClr>
              <a:buSzPts val="1200"/>
              <a:buFont typeface="Century Gothic"/>
              <a:buChar char="●"/>
            </a:pPr>
            <a:r>
              <a:rPr lang="en-US" sz="1200" b="1">
                <a:solidFill>
                  <a:schemeClr val="dk1"/>
                </a:solidFill>
                <a:latin typeface="Century Gothic"/>
                <a:ea typeface="Century Gothic"/>
                <a:cs typeface="Century Gothic"/>
                <a:sym typeface="Century Gothic"/>
              </a:rPr>
              <a:t>Cigarette Litter: </a:t>
            </a:r>
            <a:r>
              <a:rPr lang="en-US" sz="1200">
                <a:solidFill>
                  <a:schemeClr val="dk1"/>
                </a:solidFill>
                <a:latin typeface="Century Gothic"/>
                <a:ea typeface="Century Gothic"/>
                <a:cs typeface="Century Gothic"/>
                <a:sym typeface="Century Gothic"/>
              </a:rPr>
              <a:t>We have teamed-upped with Refuse Refuse and NSAC to advocate  for the elimination of toxic cigarette waste. Engaging public officials local and statewide.</a:t>
            </a:r>
            <a:endParaRPr sz="1500"/>
          </a:p>
        </p:txBody>
      </p:sp>
      <p:pic>
        <p:nvPicPr>
          <p:cNvPr id="185" name="Google Shape;185;p22"/>
          <p:cNvPicPr preferRelativeResize="0"/>
          <p:nvPr/>
        </p:nvPicPr>
        <p:blipFill rotWithShape="1">
          <a:blip r:embed="rId4">
            <a:alphaModFix/>
          </a:blip>
          <a:srcRect l="8659" b="11039"/>
          <a:stretch/>
        </p:blipFill>
        <p:spPr>
          <a:xfrm>
            <a:off x="7485285" y="4778413"/>
            <a:ext cx="1236199" cy="800799"/>
          </a:xfrm>
          <a:prstGeom prst="rect">
            <a:avLst/>
          </a:prstGeom>
          <a:noFill/>
          <a:ln>
            <a:noFill/>
          </a:ln>
        </p:spPr>
      </p:pic>
      <p:sp>
        <p:nvSpPr>
          <p:cNvPr id="186" name="Google Shape;186;p22"/>
          <p:cNvSpPr txBox="1"/>
          <p:nvPr/>
        </p:nvSpPr>
        <p:spPr>
          <a:xfrm>
            <a:off x="435600" y="5143700"/>
            <a:ext cx="6972900" cy="10968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Century Gothic"/>
              <a:buChar char="●"/>
            </a:pPr>
            <a:r>
              <a:rPr lang="en-US" sz="1200" b="1">
                <a:latin typeface="Century Gothic"/>
                <a:ea typeface="Century Gothic"/>
                <a:cs typeface="Century Gothic"/>
                <a:sym typeface="Century Gothic"/>
              </a:rPr>
              <a:t>Plastic Waste: </a:t>
            </a:r>
            <a:r>
              <a:rPr lang="en-US" sz="1200">
                <a:latin typeface="Century Gothic"/>
                <a:ea typeface="Century Gothic"/>
                <a:cs typeface="Century Gothic"/>
                <a:sym typeface="Century Gothic"/>
              </a:rPr>
              <a:t>Utilizing Bottle Bank App to properly recycle plastic and aluminum cans and bottles. </a:t>
            </a:r>
            <a:r>
              <a:rPr lang="en-US" sz="1200" u="sng">
                <a:solidFill>
                  <a:schemeClr val="hlink"/>
                </a:solidFill>
                <a:latin typeface="Century Gothic"/>
                <a:ea typeface="Century Gothic"/>
                <a:cs typeface="Century Gothic"/>
                <a:sym typeface="Century Gothic"/>
                <a:hlinkClick r:id="rId5"/>
              </a:rPr>
              <a:t>https://sfbottlebank.org/create-account/</a:t>
            </a:r>
            <a:endParaRPr sz="1200" u="sng">
              <a:solidFill>
                <a:schemeClr val="hlink"/>
              </a:solidFill>
              <a:latin typeface="Century Gothic"/>
              <a:ea typeface="Century Gothic"/>
              <a:cs typeface="Century Gothic"/>
              <a:sym typeface="Century Gothic"/>
            </a:endParaRPr>
          </a:p>
          <a:p>
            <a:pPr marL="457200" lvl="0" indent="0" algn="l" rtl="0">
              <a:spcBef>
                <a:spcPts val="0"/>
              </a:spcBef>
              <a:spcAft>
                <a:spcPts val="0"/>
              </a:spcAft>
              <a:buNone/>
            </a:pPr>
            <a:endParaRPr sz="100" u="sng">
              <a:solidFill>
                <a:schemeClr val="hlink"/>
              </a:solidFill>
              <a:latin typeface="Century Gothic"/>
              <a:ea typeface="Century Gothic"/>
              <a:cs typeface="Century Gothic"/>
              <a:sym typeface="Century Gothic"/>
            </a:endParaRPr>
          </a:p>
          <a:p>
            <a:pPr marL="457200" lvl="0" indent="0" algn="l" rtl="0">
              <a:spcBef>
                <a:spcPts val="0"/>
              </a:spcBef>
              <a:spcAft>
                <a:spcPts val="0"/>
              </a:spcAft>
              <a:buNone/>
            </a:pPr>
            <a:r>
              <a:rPr lang="en-US" sz="1100" b="1">
                <a:latin typeface="Century Gothic"/>
                <a:ea typeface="Century Gothic"/>
                <a:cs typeface="Century Gothic"/>
                <a:sym typeface="Century Gothic"/>
              </a:rPr>
              <a:t> </a:t>
            </a:r>
            <a:endParaRPr sz="1100" b="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US" sz="1100" b="1">
                <a:latin typeface="Century Gothic"/>
                <a:ea typeface="Century Gothic"/>
                <a:cs typeface="Century Gothic"/>
                <a:sym typeface="Century Gothic"/>
              </a:rPr>
              <a:t>ACTIONS FOR A CLEANER SF. </a:t>
            </a:r>
            <a:r>
              <a:rPr lang="en-US" sz="1100">
                <a:latin typeface="Century Gothic"/>
                <a:ea typeface="Century Gothic"/>
                <a:cs typeface="Century Gothic"/>
                <a:sym typeface="Century Gothic"/>
              </a:rPr>
              <a:t>Check out our first-ever webinar  with SFPW, Recology and    </a:t>
            </a:r>
            <a:endParaRPr sz="1100">
              <a:latin typeface="Century Gothic"/>
              <a:ea typeface="Century Gothic"/>
              <a:cs typeface="Century Gothic"/>
              <a:sym typeface="Century Gothic"/>
            </a:endParaRPr>
          </a:p>
          <a:p>
            <a:pPr marL="0" lvl="0" indent="457200" algn="l" rtl="0">
              <a:spcBef>
                <a:spcPts val="0"/>
              </a:spcBef>
              <a:spcAft>
                <a:spcPts val="0"/>
              </a:spcAft>
              <a:buNone/>
            </a:pPr>
            <a:r>
              <a:rPr lang="en-US" sz="1100">
                <a:latin typeface="Century Gothic"/>
                <a:ea typeface="Century Gothic"/>
                <a:cs typeface="Century Gothic"/>
                <a:sym typeface="Century Gothic"/>
              </a:rPr>
              <a:t>Refuse Refuse at </a:t>
            </a:r>
            <a:endParaRPr sz="1100">
              <a:latin typeface="Century Gothic"/>
              <a:ea typeface="Century Gothic"/>
              <a:cs typeface="Century Gothic"/>
              <a:sym typeface="Century Gothic"/>
            </a:endParaRPr>
          </a:p>
        </p:txBody>
      </p:sp>
      <p:cxnSp>
        <p:nvCxnSpPr>
          <p:cNvPr id="187" name="Google Shape;187;p22"/>
          <p:cNvCxnSpPr/>
          <p:nvPr/>
        </p:nvCxnSpPr>
        <p:spPr>
          <a:xfrm>
            <a:off x="628650" y="1027150"/>
            <a:ext cx="7607400" cy="0"/>
          </a:xfrm>
          <a:prstGeom prst="straightConnector1">
            <a:avLst/>
          </a:prstGeom>
          <a:noFill/>
          <a:ln w="9525" cap="flat" cmpd="sng">
            <a:solidFill>
              <a:srgbClr val="AE302A"/>
            </a:solidFill>
            <a:prstDash val="solid"/>
            <a:round/>
            <a:headEnd type="none" w="med" len="med"/>
            <a:tailEnd type="none" w="med" len="med"/>
          </a:ln>
        </p:spPr>
      </p:cxnSp>
      <p:pic>
        <p:nvPicPr>
          <p:cNvPr id="188" name="Google Shape;188;p22"/>
          <p:cNvPicPr preferRelativeResize="0"/>
          <p:nvPr/>
        </p:nvPicPr>
        <p:blipFill>
          <a:blip r:embed="rId6">
            <a:alphaModFix/>
          </a:blip>
          <a:stretch>
            <a:fillRect/>
          </a:stretch>
        </p:blipFill>
        <p:spPr>
          <a:xfrm>
            <a:off x="7737900" y="1752936"/>
            <a:ext cx="1089953" cy="723300"/>
          </a:xfrm>
          <a:prstGeom prst="rect">
            <a:avLst/>
          </a:prstGeom>
          <a:noFill/>
          <a:ln>
            <a:noFill/>
          </a:ln>
        </p:spPr>
      </p:pic>
      <p:pic>
        <p:nvPicPr>
          <p:cNvPr id="189" name="Google Shape;189;p22"/>
          <p:cNvPicPr preferRelativeResize="0"/>
          <p:nvPr/>
        </p:nvPicPr>
        <p:blipFill>
          <a:blip r:embed="rId7">
            <a:alphaModFix/>
          </a:blip>
          <a:stretch>
            <a:fillRect/>
          </a:stretch>
        </p:blipFill>
        <p:spPr>
          <a:xfrm>
            <a:off x="2154850" y="5948225"/>
            <a:ext cx="1829650" cy="292275"/>
          </a:xfrm>
          <a:prstGeom prst="rect">
            <a:avLst/>
          </a:prstGeom>
          <a:noFill/>
          <a:ln>
            <a:noFill/>
          </a:ln>
        </p:spPr>
      </p:pic>
      <p:pic>
        <p:nvPicPr>
          <p:cNvPr id="190" name="Google Shape;190;p22"/>
          <p:cNvPicPr preferRelativeResize="0"/>
          <p:nvPr/>
        </p:nvPicPr>
        <p:blipFill>
          <a:blip r:embed="rId8">
            <a:alphaModFix/>
          </a:blip>
          <a:stretch>
            <a:fillRect/>
          </a:stretch>
        </p:blipFill>
        <p:spPr>
          <a:xfrm>
            <a:off x="7485275" y="5689986"/>
            <a:ext cx="1236200" cy="7005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3"/>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3"/>
          <p:cNvSpPr txBox="1">
            <a:spLocks noGrp="1"/>
          </p:cNvSpPr>
          <p:nvPr>
            <p:ph type="title"/>
          </p:nvPr>
        </p:nvSpPr>
        <p:spPr>
          <a:xfrm>
            <a:off x="1138675" y="386825"/>
            <a:ext cx="55764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None/>
            </a:pPr>
            <a:r>
              <a:rPr lang="en-US" sz="2500" b="1">
                <a:latin typeface="Century Gothic"/>
                <a:ea typeface="Century Gothic"/>
                <a:cs typeface="Century Gothic"/>
                <a:sym typeface="Century Gothic"/>
              </a:rPr>
              <a:t>Parks</a:t>
            </a:r>
            <a:endParaRPr sz="5300" b="1"/>
          </a:p>
        </p:txBody>
      </p:sp>
      <p:cxnSp>
        <p:nvCxnSpPr>
          <p:cNvPr id="197" name="Google Shape;197;p23"/>
          <p:cNvCxnSpPr/>
          <p:nvPr/>
        </p:nvCxnSpPr>
        <p:spPr>
          <a:xfrm rot="10800000" flipH="1">
            <a:off x="323700" y="1375425"/>
            <a:ext cx="8420700" cy="21600"/>
          </a:xfrm>
          <a:prstGeom prst="straightConnector1">
            <a:avLst/>
          </a:prstGeom>
          <a:noFill/>
          <a:ln w="28575" cap="flat" cmpd="sng">
            <a:solidFill>
              <a:srgbClr val="AE302A"/>
            </a:solidFill>
            <a:prstDash val="solid"/>
            <a:round/>
            <a:headEnd type="none" w="med" len="med"/>
            <a:tailEnd type="none" w="med" len="med"/>
          </a:ln>
        </p:spPr>
      </p:cxnSp>
      <p:pic>
        <p:nvPicPr>
          <p:cNvPr id="198" name="Google Shape;198;p23"/>
          <p:cNvPicPr preferRelativeResize="0"/>
          <p:nvPr/>
        </p:nvPicPr>
        <p:blipFill>
          <a:blip r:embed="rId3">
            <a:alphaModFix/>
          </a:blip>
          <a:stretch>
            <a:fillRect/>
          </a:stretch>
        </p:blipFill>
        <p:spPr>
          <a:xfrm>
            <a:off x="323700" y="464750"/>
            <a:ext cx="880111" cy="851075"/>
          </a:xfrm>
          <a:prstGeom prst="rect">
            <a:avLst/>
          </a:prstGeom>
          <a:noFill/>
          <a:ln>
            <a:noFill/>
          </a:ln>
        </p:spPr>
      </p:pic>
      <p:sp>
        <p:nvSpPr>
          <p:cNvPr id="199" name="Google Shape;199;p23"/>
          <p:cNvSpPr txBox="1"/>
          <p:nvPr/>
        </p:nvSpPr>
        <p:spPr>
          <a:xfrm>
            <a:off x="323700" y="1548925"/>
            <a:ext cx="8615700" cy="46131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We received approx $2500.00 in donations of dedicated funding, plants and various supplies to enhance green spaces in the neighborhood</a:t>
            </a:r>
            <a:endParaRPr>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We partnered with Eagle Scouts to</a:t>
            </a:r>
            <a:r>
              <a:rPr lang="en-US">
                <a:solidFill>
                  <a:schemeClr val="dk1"/>
                </a:solidFill>
                <a:latin typeface="Century Gothic"/>
                <a:ea typeface="Century Gothic"/>
                <a:cs typeface="Century Gothic"/>
                <a:sym typeface="Century Gothic"/>
              </a:rPr>
              <a:t> plant child friendly, pollinator friendly, shade tolerant, drought tolerant native plants and seeds in</a:t>
            </a:r>
            <a:r>
              <a:rPr lang="en-US">
                <a:latin typeface="Century Gothic"/>
                <a:ea typeface="Century Gothic"/>
                <a:cs typeface="Century Gothic"/>
                <a:sym typeface="Century Gothic"/>
              </a:rPr>
              <a:t> Yick Wo Elementary School green spaces.</a:t>
            </a:r>
            <a:endParaRPr>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RHN parks is advocating with SFRPD to extend our pollinator corridor into the Marina Green</a:t>
            </a:r>
            <a:endParaRPr>
              <a:latin typeface="Century Gothic"/>
              <a:ea typeface="Century Gothic"/>
              <a:cs typeface="Century Gothic"/>
              <a:sym typeface="Century Gothic"/>
            </a:endParaRPr>
          </a:p>
          <a:p>
            <a:pPr marL="457200" lvl="0" indent="0" algn="l" rtl="0">
              <a:lnSpc>
                <a:spcPct val="115000"/>
              </a:lnSpc>
              <a:spcBef>
                <a:spcPts val="0"/>
              </a:spcBef>
              <a:spcAft>
                <a:spcPts val="0"/>
              </a:spcAft>
              <a:buClr>
                <a:schemeClr val="dk1"/>
              </a:buClr>
              <a:buSzPts val="1100"/>
              <a:buFont typeface="Arial"/>
              <a:buNone/>
            </a:pPr>
            <a:r>
              <a:rPr lang="en-US">
                <a:latin typeface="Century Gothic"/>
                <a:ea typeface="Century Gothic"/>
                <a:cs typeface="Century Gothic"/>
                <a:sym typeface="Century Gothic"/>
              </a:rPr>
              <a:t>upgrade from from Francisco Park and NPS Black Point Gardens across to NPS </a:t>
            </a:r>
            <a:r>
              <a:rPr lang="en-US">
                <a:solidFill>
                  <a:schemeClr val="dk1"/>
                </a:solidFill>
                <a:latin typeface="Century Gothic"/>
                <a:ea typeface="Century Gothic"/>
                <a:cs typeface="Century Gothic"/>
                <a:sym typeface="Century Gothic"/>
              </a:rPr>
              <a:t>Quartermaster’s</a:t>
            </a:r>
            <a:r>
              <a:rPr lang="en-US">
                <a:latin typeface="Century Gothic"/>
                <a:ea typeface="Century Gothic"/>
                <a:cs typeface="Century Gothic"/>
                <a:sym typeface="Century Gothic"/>
              </a:rPr>
              <a:t> Reach and the Presidio. Butterfly caterpillars co-evolved with local native plants. </a:t>
            </a:r>
            <a:endParaRPr>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Our monthly park events to remove invasive plants, weeds and debris from green spaces in the neighborhood continue to be well attended. We are grateful to the dedicated group helping to beautify our parks.</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entury Gothic"/>
              <a:buChar char="●"/>
            </a:pPr>
            <a:r>
              <a:rPr lang="en-US">
                <a:latin typeface="Century Gothic"/>
                <a:ea typeface="Century Gothic"/>
                <a:cs typeface="Century Gothic"/>
                <a:sym typeface="Century Gothic"/>
              </a:rPr>
              <a:t>Thanks to a generous donation we had access to restricted funds which allowed us to </a:t>
            </a:r>
            <a:r>
              <a:rPr lang="en-US">
                <a:solidFill>
                  <a:schemeClr val="dk1"/>
                </a:solidFill>
                <a:latin typeface="Century Gothic"/>
                <a:ea typeface="Century Gothic"/>
                <a:cs typeface="Century Gothic"/>
                <a:sym typeface="Century Gothic"/>
              </a:rPr>
              <a:t>turn 4 existing empty street treewells on the 1800 block of Hyde street into sidewalk gardens</a:t>
            </a:r>
            <a:r>
              <a:rPr lang="en-US">
                <a:latin typeface="Century Gothic"/>
                <a:ea typeface="Century Gothic"/>
                <a:cs typeface="Century Gothic"/>
                <a:sym typeface="Century Gothic"/>
              </a:rPr>
              <a:t> with  low fencing and durable, colorful, drought tolerant evergreen native plants.</a:t>
            </a:r>
            <a:endParaRPr>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4"/>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jk</a:t>
            </a:r>
            <a:endParaRPr sz="1800" b="0" i="0" u="none" strike="noStrike" cap="none">
              <a:solidFill>
                <a:schemeClr val="lt1"/>
              </a:solidFill>
              <a:latin typeface="Calibri"/>
              <a:ea typeface="Calibri"/>
              <a:cs typeface="Calibri"/>
              <a:sym typeface="Calibri"/>
            </a:endParaRPr>
          </a:p>
        </p:txBody>
      </p:sp>
      <p:sp>
        <p:nvSpPr>
          <p:cNvPr id="205" name="Google Shape;205;p24"/>
          <p:cNvSpPr txBox="1">
            <a:spLocks noGrp="1"/>
          </p:cNvSpPr>
          <p:nvPr>
            <p:ph type="title"/>
          </p:nvPr>
        </p:nvSpPr>
        <p:spPr>
          <a:xfrm>
            <a:off x="144250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2500" b="1">
                <a:latin typeface="Century Gothic"/>
                <a:ea typeface="Century Gothic"/>
                <a:cs typeface="Century Gothic"/>
                <a:sym typeface="Century Gothic"/>
              </a:rPr>
              <a:t>Social</a:t>
            </a:r>
            <a:endParaRPr sz="2900"/>
          </a:p>
        </p:txBody>
      </p:sp>
      <p:sp>
        <p:nvSpPr>
          <p:cNvPr id="206" name="Google Shape;206;p24"/>
          <p:cNvSpPr txBox="1"/>
          <p:nvPr/>
        </p:nvSpPr>
        <p:spPr>
          <a:xfrm>
            <a:off x="702450" y="1509750"/>
            <a:ext cx="7701000" cy="526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RHN has been busy getting social. We hosted several Cheers! happy hours at merchant members and other businesses in the community.</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None/>
            </a:pPr>
            <a:r>
              <a:rPr lang="en-US" sz="1800" b="1">
                <a:latin typeface="Century Gothic"/>
                <a:ea typeface="Century Gothic"/>
                <a:cs typeface="Century Gothic"/>
                <a:sym typeface="Century Gothic"/>
              </a:rPr>
              <a:t>Upcoming Events:</a:t>
            </a:r>
            <a:endParaRPr sz="1800" b="1">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June 11: Historical walking tour</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June 13: Salon discussion group</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June 16: Cheers! at a new merchant</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July 14: Cheers! at a new merchant</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Sept 9: Summer picnic</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September 23: Symphony outing</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December: Holiday party</a:t>
            </a:r>
            <a:endParaRPr sz="1800">
              <a:latin typeface="Century Gothic"/>
              <a:ea typeface="Century Gothic"/>
              <a:cs typeface="Century Gothic"/>
              <a:sym typeface="Century Gothic"/>
            </a:endParaRPr>
          </a:p>
          <a:p>
            <a:pPr marL="0" lvl="0" indent="0" algn="l" rtl="0">
              <a:lnSpc>
                <a:spcPct val="100000"/>
              </a:lnSpc>
              <a:spcBef>
                <a:spcPts val="1200"/>
              </a:spcBef>
              <a:spcAft>
                <a:spcPts val="0"/>
              </a:spcAft>
              <a:buClr>
                <a:schemeClr val="dk1"/>
              </a:buClr>
              <a:buSzPts val="1100"/>
              <a:buFont typeface="Arial"/>
              <a:buNone/>
            </a:pPr>
            <a:r>
              <a:rPr lang="en-US" sz="1800">
                <a:latin typeface="Century Gothic"/>
                <a:ea typeface="Century Gothic"/>
                <a:cs typeface="Century Gothic"/>
                <a:sym typeface="Century Gothic"/>
              </a:rPr>
              <a:t>... and much more to come!</a:t>
            </a:r>
            <a:endParaRPr sz="1800">
              <a:latin typeface="Century Gothic"/>
              <a:ea typeface="Century Gothic"/>
              <a:cs typeface="Century Gothic"/>
              <a:sym typeface="Century Gothic"/>
            </a:endParaRPr>
          </a:p>
          <a:p>
            <a:pPr marL="0" lvl="0" indent="0" algn="l" rtl="0">
              <a:spcBef>
                <a:spcPts val="1200"/>
              </a:spcBef>
              <a:spcAft>
                <a:spcPts val="0"/>
              </a:spcAft>
              <a:buNone/>
            </a:pPr>
            <a:endParaRPr>
              <a:latin typeface="Calibri"/>
              <a:ea typeface="Calibri"/>
              <a:cs typeface="Calibri"/>
              <a:sym typeface="Calibri"/>
            </a:endParaRPr>
          </a:p>
        </p:txBody>
      </p:sp>
      <p:pic>
        <p:nvPicPr>
          <p:cNvPr id="207" name="Google Shape;207;p24"/>
          <p:cNvPicPr preferRelativeResize="0"/>
          <p:nvPr/>
        </p:nvPicPr>
        <p:blipFill>
          <a:blip r:embed="rId3">
            <a:alphaModFix/>
          </a:blip>
          <a:stretch>
            <a:fillRect/>
          </a:stretch>
        </p:blipFill>
        <p:spPr>
          <a:xfrm>
            <a:off x="5235475" y="2338175"/>
            <a:ext cx="2956424" cy="3941924"/>
          </a:xfrm>
          <a:prstGeom prst="rect">
            <a:avLst/>
          </a:prstGeom>
          <a:noFill/>
          <a:ln>
            <a:noFill/>
          </a:ln>
        </p:spPr>
      </p:pic>
      <p:pic>
        <p:nvPicPr>
          <p:cNvPr id="208" name="Google Shape;208;p24"/>
          <p:cNvPicPr preferRelativeResize="0"/>
          <p:nvPr/>
        </p:nvPicPr>
        <p:blipFill>
          <a:blip r:embed="rId4">
            <a:alphaModFix/>
          </a:blip>
          <a:stretch>
            <a:fillRect/>
          </a:stretch>
        </p:blipFill>
        <p:spPr>
          <a:xfrm>
            <a:off x="628650" y="436800"/>
            <a:ext cx="880100" cy="880100"/>
          </a:xfrm>
          <a:prstGeom prst="rect">
            <a:avLst/>
          </a:prstGeom>
          <a:noFill/>
          <a:ln>
            <a:noFill/>
          </a:ln>
        </p:spPr>
      </p:pic>
      <p:cxnSp>
        <p:nvCxnSpPr>
          <p:cNvPr id="209" name="Google Shape;209;p24"/>
          <p:cNvCxnSpPr/>
          <p:nvPr/>
        </p:nvCxnSpPr>
        <p:spPr>
          <a:xfrm>
            <a:off x="628650" y="1380775"/>
            <a:ext cx="7607400" cy="0"/>
          </a:xfrm>
          <a:prstGeom prst="straightConnector1">
            <a:avLst/>
          </a:prstGeom>
          <a:noFill/>
          <a:ln w="28575" cap="flat" cmpd="sng">
            <a:solidFill>
              <a:srgbClr val="AE302A"/>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5"/>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25"/>
          <p:cNvSpPr txBox="1">
            <a:spLocks noGrp="1"/>
          </p:cNvSpPr>
          <p:nvPr>
            <p:ph type="title"/>
          </p:nvPr>
        </p:nvSpPr>
        <p:spPr>
          <a:xfrm>
            <a:off x="627450" y="0"/>
            <a:ext cx="7886700" cy="6738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2000" b="1">
                <a:latin typeface="Century Gothic"/>
                <a:ea typeface="Century Gothic"/>
                <a:cs typeface="Century Gothic"/>
                <a:sym typeface="Century Gothic"/>
              </a:rPr>
              <a:t>Treasurer’s Report – RHN Fiscal Year Comparison</a:t>
            </a:r>
            <a:endParaRPr sz="2700" b="1">
              <a:latin typeface="Century Gothic"/>
              <a:ea typeface="Century Gothic"/>
              <a:cs typeface="Century Gothic"/>
              <a:sym typeface="Century Gothic"/>
            </a:endParaRPr>
          </a:p>
        </p:txBody>
      </p:sp>
      <p:graphicFrame>
        <p:nvGraphicFramePr>
          <p:cNvPr id="216" name="Google Shape;216;p25"/>
          <p:cNvGraphicFramePr/>
          <p:nvPr/>
        </p:nvGraphicFramePr>
        <p:xfrm>
          <a:off x="951300" y="673800"/>
          <a:ext cx="3000000" cy="3000000"/>
        </p:xfrm>
        <a:graphic>
          <a:graphicData uri="http://schemas.openxmlformats.org/drawingml/2006/table">
            <a:tbl>
              <a:tblPr>
                <a:noFill/>
                <a:tableStyleId>{DDB49D67-E5C4-4BDE-A631-BE6790EB36E4}</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b="1"/>
                        <a:t>INCOME</a:t>
                      </a:r>
                      <a:endParaRPr b="1"/>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US" b="1"/>
                        <a:t>May 2022 - April 2023</a:t>
                      </a:r>
                      <a:endParaRPr b="1"/>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US" b="1"/>
                        <a:t>May 2021 - April 2022</a:t>
                      </a:r>
                      <a:endParaRPr b="1"/>
                    </a:p>
                  </a:txBody>
                  <a:tcPr marL="91425" marR="91425" marT="91425"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lvl="0" indent="0" algn="l" rtl="0">
                        <a:spcBef>
                          <a:spcPts val="0"/>
                        </a:spcBef>
                        <a:spcAft>
                          <a:spcPts val="0"/>
                        </a:spcAft>
                        <a:buNone/>
                      </a:pPr>
                      <a:r>
                        <a:rPr lang="en-US"/>
                        <a:t>    Membership Income</a:t>
                      </a:r>
                      <a:endParaRPr/>
                    </a:p>
                  </a:txBody>
                  <a:tcPr marL="91425" marR="91425" marT="91425" marB="0">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US"/>
                        <a:t>11,330</a:t>
                      </a:r>
                      <a:endParaRPr/>
                    </a:p>
                  </a:txBody>
                  <a:tcPr marL="91425" marR="91425" marT="91425" marB="0">
                    <a:lnT w="9525"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US"/>
                        <a:t>12,013</a:t>
                      </a:r>
                      <a:endParaRPr/>
                    </a:p>
                  </a:txBody>
                  <a:tcPr marL="91425" marR="91425" marT="91425" marB="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396250">
                <a:tc>
                  <a:txBody>
                    <a:bodyPr/>
                    <a:lstStyle/>
                    <a:p>
                      <a:pPr marL="0" lvl="0" indent="0" algn="l" rtl="0">
                        <a:spcBef>
                          <a:spcPts val="0"/>
                        </a:spcBef>
                        <a:spcAft>
                          <a:spcPts val="0"/>
                        </a:spcAft>
                        <a:buNone/>
                      </a:pPr>
                      <a:r>
                        <a:rPr lang="en-US"/>
                        <a:t>    Donations to RHN</a:t>
                      </a:r>
                      <a:endParaRPr/>
                    </a:p>
                  </a:txBody>
                  <a:tcPr marL="91425" marR="91425" marT="91425" marB="0"/>
                </a:tc>
                <a:tc>
                  <a:txBody>
                    <a:bodyPr/>
                    <a:lstStyle/>
                    <a:p>
                      <a:pPr marL="0" lvl="0" indent="0" algn="r" rtl="0">
                        <a:spcBef>
                          <a:spcPts val="0"/>
                        </a:spcBef>
                        <a:spcAft>
                          <a:spcPts val="0"/>
                        </a:spcAft>
                        <a:buNone/>
                      </a:pPr>
                      <a:r>
                        <a:rPr lang="en-US"/>
                        <a:t>3,712</a:t>
                      </a:r>
                      <a:endParaRPr/>
                    </a:p>
                  </a:txBody>
                  <a:tcPr marL="91425" marR="91425" marT="91425" marB="0"/>
                </a:tc>
                <a:tc>
                  <a:txBody>
                    <a:bodyPr/>
                    <a:lstStyle/>
                    <a:p>
                      <a:pPr marL="0" lvl="0" indent="0" algn="r" rtl="0">
                        <a:spcBef>
                          <a:spcPts val="0"/>
                        </a:spcBef>
                        <a:spcAft>
                          <a:spcPts val="0"/>
                        </a:spcAft>
                        <a:buNone/>
                      </a:pPr>
                      <a:r>
                        <a:rPr lang="en-US"/>
                        <a:t>5,634</a:t>
                      </a:r>
                      <a:endParaRPr/>
                    </a:p>
                  </a:txBody>
                  <a:tcPr marL="91425" marR="91425" marT="91425" marB="0"/>
                </a:tc>
                <a:extLst>
                  <a:ext uri="{0D108BD9-81ED-4DB2-BD59-A6C34878D82A}">
                    <a16:rowId xmlns:a16="http://schemas.microsoft.com/office/drawing/2014/main" val="10002"/>
                  </a:ext>
                </a:extLst>
              </a:tr>
              <a:tr h="396250">
                <a:tc>
                  <a:txBody>
                    <a:bodyPr/>
                    <a:lstStyle/>
                    <a:p>
                      <a:pPr marL="0" lvl="0" indent="0" algn="l" rtl="0">
                        <a:spcBef>
                          <a:spcPts val="0"/>
                        </a:spcBef>
                        <a:spcAft>
                          <a:spcPts val="0"/>
                        </a:spcAft>
                        <a:buNone/>
                      </a:pPr>
                      <a:r>
                        <a:rPr lang="en-US"/>
                        <a:t>    Misc</a:t>
                      </a:r>
                      <a:endParaRPr/>
                    </a:p>
                  </a:txBody>
                  <a:tcPr marL="91425" marR="91425" marT="91425" marB="0"/>
                </a:tc>
                <a:tc>
                  <a:txBody>
                    <a:bodyPr/>
                    <a:lstStyle/>
                    <a:p>
                      <a:pPr marL="0" lvl="0" indent="0" algn="r" rtl="0">
                        <a:spcBef>
                          <a:spcPts val="0"/>
                        </a:spcBef>
                        <a:spcAft>
                          <a:spcPts val="0"/>
                        </a:spcAft>
                        <a:buNone/>
                      </a:pPr>
                      <a:r>
                        <a:rPr lang="en-US"/>
                        <a:t>20</a:t>
                      </a:r>
                      <a:endParaRPr/>
                    </a:p>
                  </a:txBody>
                  <a:tcPr marL="91425" marR="91425" marT="91425" marB="0"/>
                </a:tc>
                <a:tc>
                  <a:txBody>
                    <a:bodyPr/>
                    <a:lstStyle/>
                    <a:p>
                      <a:pPr marL="0" lvl="0" indent="0" algn="r" rtl="0">
                        <a:spcBef>
                          <a:spcPts val="0"/>
                        </a:spcBef>
                        <a:spcAft>
                          <a:spcPts val="0"/>
                        </a:spcAft>
                        <a:buNone/>
                      </a:pPr>
                      <a:r>
                        <a:rPr lang="en-US"/>
                        <a:t>21</a:t>
                      </a:r>
                      <a:endParaRPr/>
                    </a:p>
                  </a:txBody>
                  <a:tcPr marL="91425" marR="91425" marT="91425" marB="0"/>
                </a:tc>
                <a:extLst>
                  <a:ext uri="{0D108BD9-81ED-4DB2-BD59-A6C34878D82A}">
                    <a16:rowId xmlns:a16="http://schemas.microsoft.com/office/drawing/2014/main" val="10003"/>
                  </a:ext>
                </a:extLst>
              </a:tr>
              <a:tr h="396250">
                <a:tc>
                  <a:txBody>
                    <a:bodyPr/>
                    <a:lstStyle/>
                    <a:p>
                      <a:pPr marL="0" lvl="0" indent="0" algn="l" rtl="0">
                        <a:spcBef>
                          <a:spcPts val="0"/>
                        </a:spcBef>
                        <a:spcAft>
                          <a:spcPts val="0"/>
                        </a:spcAft>
                        <a:buNone/>
                      </a:pPr>
                      <a:r>
                        <a:rPr lang="en-US" b="1">
                          <a:solidFill>
                            <a:srgbClr val="0000FF"/>
                          </a:solidFill>
                        </a:rPr>
                        <a:t> Total Income</a:t>
                      </a:r>
                      <a:endParaRPr b="1">
                        <a:solidFill>
                          <a:srgbClr val="0000FF"/>
                        </a:solidFill>
                      </a:endParaRPr>
                    </a:p>
                  </a:txBody>
                  <a:tcPr marL="91425" marR="91425" marT="91425" marB="0"/>
                </a:tc>
                <a:tc>
                  <a:txBody>
                    <a:bodyPr/>
                    <a:lstStyle/>
                    <a:p>
                      <a:pPr marL="0" lvl="0" indent="0" algn="r" rtl="0">
                        <a:spcBef>
                          <a:spcPts val="0"/>
                        </a:spcBef>
                        <a:spcAft>
                          <a:spcPts val="0"/>
                        </a:spcAft>
                        <a:buNone/>
                      </a:pPr>
                      <a:r>
                        <a:rPr lang="en-US" b="1">
                          <a:solidFill>
                            <a:srgbClr val="0000FF"/>
                          </a:solidFill>
                        </a:rPr>
                        <a:t>15,062</a:t>
                      </a:r>
                      <a:endParaRPr b="1">
                        <a:solidFill>
                          <a:srgbClr val="0000FF"/>
                        </a:solidFill>
                      </a:endParaRPr>
                    </a:p>
                  </a:txBody>
                  <a:tcPr marL="91425" marR="91425" marT="91425" marB="0"/>
                </a:tc>
                <a:tc>
                  <a:txBody>
                    <a:bodyPr/>
                    <a:lstStyle/>
                    <a:p>
                      <a:pPr marL="0" lvl="0" indent="0" algn="r" rtl="0">
                        <a:spcBef>
                          <a:spcPts val="0"/>
                        </a:spcBef>
                        <a:spcAft>
                          <a:spcPts val="0"/>
                        </a:spcAft>
                        <a:buNone/>
                      </a:pPr>
                      <a:r>
                        <a:rPr lang="en-US" b="1">
                          <a:solidFill>
                            <a:srgbClr val="0000FF"/>
                          </a:solidFill>
                        </a:rPr>
                        <a:t>17,670</a:t>
                      </a:r>
                      <a:endParaRPr b="1">
                        <a:solidFill>
                          <a:srgbClr val="0000FF"/>
                        </a:solidFill>
                      </a:endParaRPr>
                    </a:p>
                  </a:txBody>
                  <a:tcPr marL="91425" marR="91425" marT="91425" marB="0"/>
                </a:tc>
                <a:extLst>
                  <a:ext uri="{0D108BD9-81ED-4DB2-BD59-A6C34878D82A}">
                    <a16:rowId xmlns:a16="http://schemas.microsoft.com/office/drawing/2014/main" val="10004"/>
                  </a:ext>
                </a:extLst>
              </a:tr>
              <a:tr h="396250">
                <a:tc>
                  <a:txBody>
                    <a:bodyPr/>
                    <a:lstStyle/>
                    <a:p>
                      <a:pPr marL="0" lvl="0" indent="0" algn="l" rtl="0">
                        <a:spcBef>
                          <a:spcPts val="0"/>
                        </a:spcBef>
                        <a:spcAft>
                          <a:spcPts val="0"/>
                        </a:spcAft>
                        <a:buNone/>
                      </a:pPr>
                      <a:r>
                        <a:rPr lang="en-US" b="1"/>
                        <a:t>EXPENSES</a:t>
                      </a:r>
                      <a:endParaRPr b="1"/>
                    </a:p>
                  </a:txBody>
                  <a:tcPr marL="91425" marR="91425" marT="91425" marB="0"/>
                </a:tc>
                <a:tc>
                  <a:txBody>
                    <a:bodyPr/>
                    <a:lstStyle/>
                    <a:p>
                      <a:pPr marL="0" lvl="0" indent="0" algn="r" rtl="0">
                        <a:spcBef>
                          <a:spcPts val="0"/>
                        </a:spcBef>
                        <a:spcAft>
                          <a:spcPts val="0"/>
                        </a:spcAft>
                        <a:buNone/>
                      </a:pPr>
                      <a:endParaRPr/>
                    </a:p>
                  </a:txBody>
                  <a:tcPr marL="91425" marR="91425" marT="91425" marB="0"/>
                </a:tc>
                <a:tc>
                  <a:txBody>
                    <a:bodyPr/>
                    <a:lstStyle/>
                    <a:p>
                      <a:pPr marL="0" lvl="0" indent="0" algn="r" rtl="0">
                        <a:spcBef>
                          <a:spcPts val="0"/>
                        </a:spcBef>
                        <a:spcAft>
                          <a:spcPts val="0"/>
                        </a:spcAft>
                        <a:buNone/>
                      </a:pPr>
                      <a:endParaRPr/>
                    </a:p>
                  </a:txBody>
                  <a:tcPr marL="91425" marR="91425" marT="91425" marB="0"/>
                </a:tc>
                <a:extLst>
                  <a:ext uri="{0D108BD9-81ED-4DB2-BD59-A6C34878D82A}">
                    <a16:rowId xmlns:a16="http://schemas.microsoft.com/office/drawing/2014/main" val="10005"/>
                  </a:ext>
                </a:extLst>
              </a:tr>
              <a:tr h="396250">
                <a:tc>
                  <a:txBody>
                    <a:bodyPr/>
                    <a:lstStyle/>
                    <a:p>
                      <a:pPr marL="0" lvl="0" indent="0" algn="l" rtl="0">
                        <a:spcBef>
                          <a:spcPts val="0"/>
                        </a:spcBef>
                        <a:spcAft>
                          <a:spcPts val="0"/>
                        </a:spcAft>
                        <a:buNone/>
                      </a:pPr>
                      <a:r>
                        <a:rPr lang="en-US"/>
                        <a:t>    Committees</a:t>
                      </a:r>
                      <a:endParaRPr/>
                    </a:p>
                  </a:txBody>
                  <a:tcPr marL="91425" marR="91425" marT="91425" marB="0"/>
                </a:tc>
                <a:tc>
                  <a:txBody>
                    <a:bodyPr/>
                    <a:lstStyle/>
                    <a:p>
                      <a:pPr marL="0" lvl="0" indent="0" algn="r" rtl="0">
                        <a:spcBef>
                          <a:spcPts val="0"/>
                        </a:spcBef>
                        <a:spcAft>
                          <a:spcPts val="0"/>
                        </a:spcAft>
                        <a:buNone/>
                      </a:pPr>
                      <a:r>
                        <a:rPr lang="en-US"/>
                        <a:t>8,107</a:t>
                      </a:r>
                      <a:endParaRPr/>
                    </a:p>
                  </a:txBody>
                  <a:tcPr marL="91425" marR="91425" marT="91425" marB="0"/>
                </a:tc>
                <a:tc>
                  <a:txBody>
                    <a:bodyPr/>
                    <a:lstStyle/>
                    <a:p>
                      <a:pPr marL="0" lvl="0" indent="0" algn="r" rtl="0">
                        <a:spcBef>
                          <a:spcPts val="0"/>
                        </a:spcBef>
                        <a:spcAft>
                          <a:spcPts val="0"/>
                        </a:spcAft>
                        <a:buNone/>
                      </a:pPr>
                      <a:r>
                        <a:rPr lang="en-US"/>
                        <a:t>3,303</a:t>
                      </a:r>
                      <a:endParaRPr/>
                    </a:p>
                  </a:txBody>
                  <a:tcPr marL="91425" marR="91425" marT="91425" marB="0"/>
                </a:tc>
                <a:extLst>
                  <a:ext uri="{0D108BD9-81ED-4DB2-BD59-A6C34878D82A}">
                    <a16:rowId xmlns:a16="http://schemas.microsoft.com/office/drawing/2014/main" val="10006"/>
                  </a:ext>
                </a:extLst>
              </a:tr>
              <a:tr h="396250">
                <a:tc>
                  <a:txBody>
                    <a:bodyPr/>
                    <a:lstStyle/>
                    <a:p>
                      <a:pPr marL="0" lvl="0" indent="0" algn="l" rtl="0">
                        <a:spcBef>
                          <a:spcPts val="0"/>
                        </a:spcBef>
                        <a:spcAft>
                          <a:spcPts val="0"/>
                        </a:spcAft>
                        <a:buNone/>
                      </a:pPr>
                      <a:r>
                        <a:rPr lang="en-US"/>
                        <a:t>    Donations From RHN</a:t>
                      </a:r>
                      <a:endParaRPr/>
                    </a:p>
                  </a:txBody>
                  <a:tcPr marL="91425" marR="91425" marT="91425" marB="0"/>
                </a:tc>
                <a:tc>
                  <a:txBody>
                    <a:bodyPr/>
                    <a:lstStyle/>
                    <a:p>
                      <a:pPr marL="0" lvl="0" indent="0" algn="r" rtl="0">
                        <a:spcBef>
                          <a:spcPts val="0"/>
                        </a:spcBef>
                        <a:spcAft>
                          <a:spcPts val="0"/>
                        </a:spcAft>
                        <a:buNone/>
                      </a:pPr>
                      <a:r>
                        <a:rPr lang="en-US"/>
                        <a:t>9,795</a:t>
                      </a:r>
                      <a:endParaRPr/>
                    </a:p>
                  </a:txBody>
                  <a:tcPr marL="91425" marR="91425" marT="91425" marB="0"/>
                </a:tc>
                <a:tc>
                  <a:txBody>
                    <a:bodyPr/>
                    <a:lstStyle/>
                    <a:p>
                      <a:pPr marL="0" lvl="0" indent="0" algn="r" rtl="0">
                        <a:spcBef>
                          <a:spcPts val="0"/>
                        </a:spcBef>
                        <a:spcAft>
                          <a:spcPts val="0"/>
                        </a:spcAft>
                        <a:buNone/>
                      </a:pPr>
                      <a:r>
                        <a:rPr lang="en-US"/>
                        <a:t>4,900</a:t>
                      </a:r>
                      <a:endParaRPr/>
                    </a:p>
                  </a:txBody>
                  <a:tcPr marL="91425" marR="91425" marT="91425" marB="0"/>
                </a:tc>
                <a:extLst>
                  <a:ext uri="{0D108BD9-81ED-4DB2-BD59-A6C34878D82A}">
                    <a16:rowId xmlns:a16="http://schemas.microsoft.com/office/drawing/2014/main" val="10007"/>
                  </a:ext>
                </a:extLst>
              </a:tr>
              <a:tr h="396250">
                <a:tc>
                  <a:txBody>
                    <a:bodyPr/>
                    <a:lstStyle/>
                    <a:p>
                      <a:pPr marL="0" lvl="0" indent="0" algn="l" rtl="0">
                        <a:spcBef>
                          <a:spcPts val="0"/>
                        </a:spcBef>
                        <a:spcAft>
                          <a:spcPts val="0"/>
                        </a:spcAft>
                        <a:buNone/>
                      </a:pPr>
                      <a:r>
                        <a:rPr lang="en-US"/>
                        <a:t>    General Overhead</a:t>
                      </a:r>
                      <a:endParaRPr/>
                    </a:p>
                  </a:txBody>
                  <a:tcPr marL="91425" marR="91425" marT="91425" marB="0"/>
                </a:tc>
                <a:tc>
                  <a:txBody>
                    <a:bodyPr/>
                    <a:lstStyle/>
                    <a:p>
                      <a:pPr marL="0" lvl="0" indent="0" algn="r" rtl="0">
                        <a:spcBef>
                          <a:spcPts val="0"/>
                        </a:spcBef>
                        <a:spcAft>
                          <a:spcPts val="0"/>
                        </a:spcAft>
                        <a:buNone/>
                      </a:pPr>
                      <a:r>
                        <a:rPr lang="en-US"/>
                        <a:t>2,547</a:t>
                      </a:r>
                      <a:endParaRPr/>
                    </a:p>
                  </a:txBody>
                  <a:tcPr marL="91425" marR="91425" marT="91425" marB="0"/>
                </a:tc>
                <a:tc>
                  <a:txBody>
                    <a:bodyPr/>
                    <a:lstStyle/>
                    <a:p>
                      <a:pPr marL="0" lvl="0" indent="0" algn="r" rtl="0">
                        <a:spcBef>
                          <a:spcPts val="0"/>
                        </a:spcBef>
                        <a:spcAft>
                          <a:spcPts val="0"/>
                        </a:spcAft>
                        <a:buNone/>
                      </a:pPr>
                      <a:r>
                        <a:rPr lang="en-US"/>
                        <a:t>4,118</a:t>
                      </a:r>
                      <a:endParaRPr/>
                    </a:p>
                  </a:txBody>
                  <a:tcPr marL="91425" marR="91425" marT="91425" marB="0"/>
                </a:tc>
                <a:extLst>
                  <a:ext uri="{0D108BD9-81ED-4DB2-BD59-A6C34878D82A}">
                    <a16:rowId xmlns:a16="http://schemas.microsoft.com/office/drawing/2014/main" val="10008"/>
                  </a:ext>
                </a:extLst>
              </a:tr>
              <a:tr h="396250">
                <a:tc>
                  <a:txBody>
                    <a:bodyPr/>
                    <a:lstStyle/>
                    <a:p>
                      <a:pPr marL="0" lvl="0" indent="0" algn="l" rtl="0">
                        <a:spcBef>
                          <a:spcPts val="0"/>
                        </a:spcBef>
                        <a:spcAft>
                          <a:spcPts val="0"/>
                        </a:spcAft>
                        <a:buNone/>
                      </a:pPr>
                      <a:r>
                        <a:rPr lang="en-US" b="1">
                          <a:solidFill>
                            <a:srgbClr val="0000FF"/>
                          </a:solidFill>
                        </a:rPr>
                        <a:t> Total Expenses</a:t>
                      </a:r>
                      <a:endParaRPr b="1">
                        <a:solidFill>
                          <a:srgbClr val="0000FF"/>
                        </a:solidFill>
                      </a:endParaRPr>
                    </a:p>
                  </a:txBody>
                  <a:tcPr marL="91425" marR="91425" marT="91425" marB="0"/>
                </a:tc>
                <a:tc>
                  <a:txBody>
                    <a:bodyPr/>
                    <a:lstStyle/>
                    <a:p>
                      <a:pPr marL="0" lvl="0" indent="0" algn="r" rtl="0">
                        <a:spcBef>
                          <a:spcPts val="0"/>
                        </a:spcBef>
                        <a:spcAft>
                          <a:spcPts val="0"/>
                        </a:spcAft>
                        <a:buNone/>
                      </a:pPr>
                      <a:r>
                        <a:rPr lang="en-US" b="1">
                          <a:solidFill>
                            <a:srgbClr val="0000FF"/>
                          </a:solidFill>
                        </a:rPr>
                        <a:t>20,450</a:t>
                      </a:r>
                      <a:endParaRPr b="1">
                        <a:solidFill>
                          <a:srgbClr val="0000FF"/>
                        </a:solidFill>
                      </a:endParaRPr>
                    </a:p>
                  </a:txBody>
                  <a:tcPr marL="91425" marR="91425" marT="91425" marB="0"/>
                </a:tc>
                <a:tc>
                  <a:txBody>
                    <a:bodyPr/>
                    <a:lstStyle/>
                    <a:p>
                      <a:pPr marL="0" lvl="0" indent="0" algn="r" rtl="0">
                        <a:spcBef>
                          <a:spcPts val="0"/>
                        </a:spcBef>
                        <a:spcAft>
                          <a:spcPts val="0"/>
                        </a:spcAft>
                        <a:buNone/>
                      </a:pPr>
                      <a:r>
                        <a:rPr lang="en-US" b="1">
                          <a:solidFill>
                            <a:srgbClr val="0000FF"/>
                          </a:solidFill>
                        </a:rPr>
                        <a:t>12,321</a:t>
                      </a:r>
                      <a:endParaRPr b="1">
                        <a:solidFill>
                          <a:srgbClr val="0000FF"/>
                        </a:solidFill>
                      </a:endParaRPr>
                    </a:p>
                  </a:txBody>
                  <a:tcPr marL="91425" marR="91425" marT="91425" marB="0"/>
                </a:tc>
                <a:extLst>
                  <a:ext uri="{0D108BD9-81ED-4DB2-BD59-A6C34878D82A}">
                    <a16:rowId xmlns:a16="http://schemas.microsoft.com/office/drawing/2014/main" val="10009"/>
                  </a:ext>
                </a:extLst>
              </a:tr>
              <a:tr h="396250">
                <a:tc>
                  <a:txBody>
                    <a:bodyPr/>
                    <a:lstStyle/>
                    <a:p>
                      <a:pPr marL="0" lvl="0" indent="0" algn="l" rtl="0">
                        <a:spcBef>
                          <a:spcPts val="0"/>
                        </a:spcBef>
                        <a:spcAft>
                          <a:spcPts val="0"/>
                        </a:spcAft>
                        <a:buNone/>
                      </a:pPr>
                      <a:r>
                        <a:rPr lang="en-US" sz="1600" b="1">
                          <a:solidFill>
                            <a:srgbClr val="0000FF"/>
                          </a:solidFill>
                        </a:rPr>
                        <a:t>NET INCOME</a:t>
                      </a:r>
                      <a:endParaRPr sz="1600" b="1">
                        <a:solidFill>
                          <a:srgbClr val="0000FF"/>
                        </a:solidFill>
                      </a:endParaRPr>
                    </a:p>
                  </a:txBody>
                  <a:tcPr marL="91425" marR="91425" marT="91425" marB="0"/>
                </a:tc>
                <a:tc>
                  <a:txBody>
                    <a:bodyPr/>
                    <a:lstStyle/>
                    <a:p>
                      <a:pPr marL="0" lvl="0" indent="0" algn="r" rtl="0">
                        <a:spcBef>
                          <a:spcPts val="0"/>
                        </a:spcBef>
                        <a:spcAft>
                          <a:spcPts val="0"/>
                        </a:spcAft>
                        <a:buNone/>
                      </a:pPr>
                      <a:r>
                        <a:rPr lang="en-US" sz="1600" b="1">
                          <a:solidFill>
                            <a:srgbClr val="0000FF"/>
                          </a:solidFill>
                        </a:rPr>
                        <a:t>-5,388</a:t>
                      </a:r>
                      <a:endParaRPr sz="1600" b="1">
                        <a:solidFill>
                          <a:srgbClr val="0000FF"/>
                        </a:solidFill>
                      </a:endParaRPr>
                    </a:p>
                  </a:txBody>
                  <a:tcPr marL="91425" marR="91425" marT="91425" marB="0"/>
                </a:tc>
                <a:tc>
                  <a:txBody>
                    <a:bodyPr/>
                    <a:lstStyle/>
                    <a:p>
                      <a:pPr marL="0" lvl="0" indent="0" algn="r" rtl="0">
                        <a:spcBef>
                          <a:spcPts val="0"/>
                        </a:spcBef>
                        <a:spcAft>
                          <a:spcPts val="0"/>
                        </a:spcAft>
                        <a:buNone/>
                      </a:pPr>
                      <a:r>
                        <a:rPr lang="en-US" sz="1600" b="1">
                          <a:solidFill>
                            <a:srgbClr val="0000FF"/>
                          </a:solidFill>
                        </a:rPr>
                        <a:t>5,349</a:t>
                      </a:r>
                      <a:endParaRPr sz="1600" b="1">
                        <a:solidFill>
                          <a:srgbClr val="0000FF"/>
                        </a:solidFill>
                      </a:endParaRPr>
                    </a:p>
                  </a:txBody>
                  <a:tcPr marL="91425" marR="91425" marT="91425" marB="0"/>
                </a:tc>
                <a:extLst>
                  <a:ext uri="{0D108BD9-81ED-4DB2-BD59-A6C34878D82A}">
                    <a16:rowId xmlns:a16="http://schemas.microsoft.com/office/drawing/2014/main" val="10010"/>
                  </a:ext>
                </a:extLst>
              </a:tr>
              <a:tr h="396250">
                <a:tc>
                  <a:txBody>
                    <a:bodyPr/>
                    <a:lstStyle/>
                    <a:p>
                      <a:pPr marL="0" lvl="0" indent="0" algn="l" rtl="0">
                        <a:spcBef>
                          <a:spcPts val="0"/>
                        </a:spcBef>
                        <a:spcAft>
                          <a:spcPts val="0"/>
                        </a:spcAft>
                        <a:buNone/>
                      </a:pPr>
                      <a:endParaRPr/>
                    </a:p>
                  </a:txBody>
                  <a:tcPr marL="91425" marR="91425" marT="91425" marB="0"/>
                </a:tc>
                <a:tc>
                  <a:txBody>
                    <a:bodyPr/>
                    <a:lstStyle/>
                    <a:p>
                      <a:pPr marL="0" lvl="0" indent="0" algn="r" rtl="0">
                        <a:spcBef>
                          <a:spcPts val="0"/>
                        </a:spcBef>
                        <a:spcAft>
                          <a:spcPts val="0"/>
                        </a:spcAft>
                        <a:buNone/>
                      </a:pPr>
                      <a:endParaRPr/>
                    </a:p>
                  </a:txBody>
                  <a:tcPr marL="91425" marR="91425" marT="91425" marB="0"/>
                </a:tc>
                <a:tc>
                  <a:txBody>
                    <a:bodyPr/>
                    <a:lstStyle/>
                    <a:p>
                      <a:pPr marL="0" lvl="0" indent="0" algn="r" rtl="0">
                        <a:spcBef>
                          <a:spcPts val="0"/>
                        </a:spcBef>
                        <a:spcAft>
                          <a:spcPts val="0"/>
                        </a:spcAft>
                        <a:buNone/>
                      </a:pPr>
                      <a:endParaRPr/>
                    </a:p>
                  </a:txBody>
                  <a:tcPr marL="91425" marR="91425" marT="91425" marB="0"/>
                </a:tc>
                <a:extLst>
                  <a:ext uri="{0D108BD9-81ED-4DB2-BD59-A6C34878D82A}">
                    <a16:rowId xmlns:a16="http://schemas.microsoft.com/office/drawing/2014/main" val="10011"/>
                  </a:ext>
                </a:extLst>
              </a:tr>
              <a:tr h="396250">
                <a:tc>
                  <a:txBody>
                    <a:bodyPr/>
                    <a:lstStyle/>
                    <a:p>
                      <a:pPr marL="0" lvl="0" indent="0" algn="l" rtl="0">
                        <a:spcBef>
                          <a:spcPts val="0"/>
                        </a:spcBef>
                        <a:spcAft>
                          <a:spcPts val="0"/>
                        </a:spcAft>
                        <a:buNone/>
                      </a:pPr>
                      <a:r>
                        <a:rPr lang="en-US"/>
                        <a:t>Total Assets</a:t>
                      </a:r>
                      <a:endParaRPr/>
                    </a:p>
                  </a:txBody>
                  <a:tcPr marL="91425" marR="91425" marT="91425" marB="0"/>
                </a:tc>
                <a:tc>
                  <a:txBody>
                    <a:bodyPr/>
                    <a:lstStyle/>
                    <a:p>
                      <a:pPr marL="0" lvl="0" indent="0" algn="r" rtl="0">
                        <a:spcBef>
                          <a:spcPts val="0"/>
                        </a:spcBef>
                        <a:spcAft>
                          <a:spcPts val="0"/>
                        </a:spcAft>
                        <a:buNone/>
                      </a:pPr>
                      <a:r>
                        <a:rPr lang="en-US"/>
                        <a:t>109,037</a:t>
                      </a:r>
                      <a:endParaRPr/>
                    </a:p>
                  </a:txBody>
                  <a:tcPr marL="91425" marR="91425" marT="91425" marB="0"/>
                </a:tc>
                <a:tc>
                  <a:txBody>
                    <a:bodyPr/>
                    <a:lstStyle/>
                    <a:p>
                      <a:pPr marL="0" lvl="0" indent="0" algn="r" rtl="0">
                        <a:spcBef>
                          <a:spcPts val="0"/>
                        </a:spcBef>
                        <a:spcAft>
                          <a:spcPts val="0"/>
                        </a:spcAft>
                        <a:buNone/>
                      </a:pPr>
                      <a:r>
                        <a:rPr lang="en-US"/>
                        <a:t>104,505</a:t>
                      </a:r>
                      <a:endParaRPr/>
                    </a:p>
                  </a:txBody>
                  <a:tcPr marL="91425" marR="91425" marT="91425" marB="0"/>
                </a:tc>
                <a:extLst>
                  <a:ext uri="{0D108BD9-81ED-4DB2-BD59-A6C34878D82A}">
                    <a16:rowId xmlns:a16="http://schemas.microsoft.com/office/drawing/2014/main" val="10012"/>
                  </a:ext>
                </a:extLst>
              </a:tr>
              <a:tr h="396250">
                <a:tc>
                  <a:txBody>
                    <a:bodyPr/>
                    <a:lstStyle/>
                    <a:p>
                      <a:pPr marL="0" lvl="0" indent="0" algn="l" rtl="0">
                        <a:spcBef>
                          <a:spcPts val="0"/>
                        </a:spcBef>
                        <a:spcAft>
                          <a:spcPts val="0"/>
                        </a:spcAft>
                        <a:buNone/>
                      </a:pPr>
                      <a:r>
                        <a:rPr lang="en-US"/>
                        <a:t>Restricted Funds</a:t>
                      </a:r>
                      <a:endParaRPr/>
                    </a:p>
                  </a:txBody>
                  <a:tcPr marL="91425" marR="91425" marT="91425" marB="0"/>
                </a:tc>
                <a:tc>
                  <a:txBody>
                    <a:bodyPr/>
                    <a:lstStyle/>
                    <a:p>
                      <a:pPr marL="0" lvl="0" indent="0" algn="r" rtl="0">
                        <a:spcBef>
                          <a:spcPts val="0"/>
                        </a:spcBef>
                        <a:spcAft>
                          <a:spcPts val="0"/>
                        </a:spcAft>
                        <a:buNone/>
                      </a:pPr>
                      <a:r>
                        <a:rPr lang="en-US"/>
                        <a:t>33,397</a:t>
                      </a:r>
                      <a:endParaRPr/>
                    </a:p>
                  </a:txBody>
                  <a:tcPr marL="91425" marR="91425" marT="91425" marB="0"/>
                </a:tc>
                <a:tc>
                  <a:txBody>
                    <a:bodyPr/>
                    <a:lstStyle/>
                    <a:p>
                      <a:pPr marL="0" lvl="0" indent="0" algn="r" rtl="0">
                        <a:spcBef>
                          <a:spcPts val="0"/>
                        </a:spcBef>
                        <a:spcAft>
                          <a:spcPts val="0"/>
                        </a:spcAft>
                        <a:buNone/>
                      </a:pPr>
                      <a:r>
                        <a:rPr lang="en-US"/>
                        <a:t>23,478</a:t>
                      </a:r>
                      <a:endParaRPr/>
                    </a:p>
                  </a:txBody>
                  <a:tcPr marL="91425" marR="91425" marT="91425" marB="0"/>
                </a:tc>
                <a:extLst>
                  <a:ext uri="{0D108BD9-81ED-4DB2-BD59-A6C34878D82A}">
                    <a16:rowId xmlns:a16="http://schemas.microsoft.com/office/drawing/2014/main" val="10013"/>
                  </a:ext>
                </a:extLst>
              </a:tr>
              <a:tr h="396250">
                <a:tc>
                  <a:txBody>
                    <a:bodyPr/>
                    <a:lstStyle/>
                    <a:p>
                      <a:pPr marL="0" lvl="0" indent="0" algn="l" rtl="0">
                        <a:spcBef>
                          <a:spcPts val="0"/>
                        </a:spcBef>
                        <a:spcAft>
                          <a:spcPts val="0"/>
                        </a:spcAft>
                        <a:buNone/>
                      </a:pPr>
                      <a:r>
                        <a:rPr lang="en-US"/>
                        <a:t>Non-Restricted Funds</a:t>
                      </a:r>
                      <a:endParaRPr/>
                    </a:p>
                  </a:txBody>
                  <a:tcPr marL="91425" marR="91425" marT="91425" marB="0"/>
                </a:tc>
                <a:tc>
                  <a:txBody>
                    <a:bodyPr/>
                    <a:lstStyle/>
                    <a:p>
                      <a:pPr marL="0" lvl="0" indent="0" algn="r" rtl="0">
                        <a:spcBef>
                          <a:spcPts val="0"/>
                        </a:spcBef>
                        <a:spcAft>
                          <a:spcPts val="0"/>
                        </a:spcAft>
                        <a:buNone/>
                      </a:pPr>
                      <a:r>
                        <a:rPr lang="en-US"/>
                        <a:t>75,640</a:t>
                      </a:r>
                      <a:endParaRPr/>
                    </a:p>
                  </a:txBody>
                  <a:tcPr marL="91425" marR="91425" marT="91425" marB="0"/>
                </a:tc>
                <a:tc>
                  <a:txBody>
                    <a:bodyPr/>
                    <a:lstStyle/>
                    <a:p>
                      <a:pPr marL="0" lvl="0" indent="0" algn="r" rtl="0">
                        <a:spcBef>
                          <a:spcPts val="0"/>
                        </a:spcBef>
                        <a:spcAft>
                          <a:spcPts val="0"/>
                        </a:spcAft>
                        <a:buNone/>
                      </a:pPr>
                      <a:r>
                        <a:rPr lang="en-US"/>
                        <a:t>81,027</a:t>
                      </a:r>
                      <a:endParaRPr/>
                    </a:p>
                  </a:txBody>
                  <a:tcPr marL="91425" marR="91425" marT="91425" marB="0"/>
                </a:tc>
                <a:extLst>
                  <a:ext uri="{0D108BD9-81ED-4DB2-BD59-A6C34878D82A}">
                    <a16:rowId xmlns:a16="http://schemas.microsoft.com/office/drawing/2014/main" val="10014"/>
                  </a:ext>
                </a:extLst>
              </a:tr>
            </a:tbl>
          </a:graphicData>
        </a:graphic>
      </p:graphicFrame>
      <p:cxnSp>
        <p:nvCxnSpPr>
          <p:cNvPr id="217" name="Google Shape;217;p25"/>
          <p:cNvCxnSpPr/>
          <p:nvPr/>
        </p:nvCxnSpPr>
        <p:spPr>
          <a:xfrm rot="10800000" flipH="1">
            <a:off x="587475" y="560450"/>
            <a:ext cx="7734600" cy="26100"/>
          </a:xfrm>
          <a:prstGeom prst="straightConnector1">
            <a:avLst/>
          </a:prstGeom>
          <a:noFill/>
          <a:ln w="28575" cap="flat" cmpd="sng">
            <a:solidFill>
              <a:srgbClr val="AE302A"/>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26"/>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26"/>
          <p:cNvSpPr txBox="1">
            <a:spLocks noGrp="1"/>
          </p:cNvSpPr>
          <p:nvPr>
            <p:ph type="title"/>
          </p:nvPr>
        </p:nvSpPr>
        <p:spPr>
          <a:xfrm>
            <a:off x="628650" y="20077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000" b="1">
                <a:latin typeface="Century Gothic"/>
                <a:ea typeface="Century Gothic"/>
                <a:cs typeface="Century Gothic"/>
                <a:sym typeface="Century Gothic"/>
              </a:rPr>
              <a:t>Your Money At Work</a:t>
            </a:r>
            <a:endParaRPr/>
          </a:p>
        </p:txBody>
      </p:sp>
      <p:sp>
        <p:nvSpPr>
          <p:cNvPr id="224" name="Google Shape;224;p26"/>
          <p:cNvSpPr txBox="1">
            <a:spLocks noGrp="1"/>
          </p:cNvSpPr>
          <p:nvPr>
            <p:ph type="body" idx="1"/>
          </p:nvPr>
        </p:nvSpPr>
        <p:spPr>
          <a:xfrm>
            <a:off x="628650" y="1929384"/>
            <a:ext cx="7886700" cy="42519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Francisco Park Conservancy</a:t>
            </a:r>
            <a:endParaRPr sz="1900" b="1">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1900"/>
              <a:buNone/>
            </a:pPr>
            <a:r>
              <a:rPr lang="en-US" sz="1900" b="1">
                <a:latin typeface="Century Gothic"/>
                <a:ea typeface="Century Gothic"/>
                <a:cs typeface="Century Gothic"/>
                <a:sym typeface="Century Gothic"/>
              </a:rPr>
              <a:t>League of Women Voters</a:t>
            </a:r>
            <a:endParaRPr sz="1900" b="1">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1900"/>
              <a:buNone/>
            </a:pPr>
            <a:r>
              <a:rPr lang="en-US" sz="1900" b="1">
                <a:latin typeface="Century Gothic"/>
                <a:ea typeface="Century Gothic"/>
                <a:cs typeface="Century Gothic"/>
                <a:sym typeface="Century Gothic"/>
              </a:rPr>
              <a:t>Macondray Lane Entrance Structure</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National Night Out</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NEXT Village</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North Beach Citizens</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Spoolk Street Spooktacular Halloween Event</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Telegraph Hill Neighborhood Center</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Vallejo Stairway Garden </a:t>
            </a:r>
            <a:endParaRPr sz="1900" b="1">
              <a:latin typeface="Century Gothic"/>
              <a:ea typeface="Century Gothic"/>
              <a:cs typeface="Century Gothic"/>
              <a:sym typeface="Century Gothic"/>
            </a:endParaRPr>
          </a:p>
          <a:p>
            <a:pPr marL="0" lvl="0" indent="0" algn="l" rtl="0">
              <a:spcBef>
                <a:spcPts val="1000"/>
              </a:spcBef>
              <a:spcAft>
                <a:spcPts val="0"/>
              </a:spcAft>
              <a:buClr>
                <a:schemeClr val="dk1"/>
              </a:buClr>
              <a:buSzPts val="1900"/>
              <a:buNone/>
            </a:pPr>
            <a:r>
              <a:rPr lang="en-US" sz="1900" b="1">
                <a:latin typeface="Century Gothic"/>
                <a:ea typeface="Century Gothic"/>
                <a:cs typeface="Century Gothic"/>
                <a:sym typeface="Century Gothic"/>
              </a:rPr>
              <a:t>Yick Wo Elementary School</a:t>
            </a:r>
            <a:endParaRPr sz="1900" b="1">
              <a:latin typeface="Century Gothic"/>
              <a:ea typeface="Century Gothic"/>
              <a:cs typeface="Century Gothic"/>
              <a:sym typeface="Century Gothic"/>
            </a:endParaRPr>
          </a:p>
        </p:txBody>
      </p:sp>
      <p:cxnSp>
        <p:nvCxnSpPr>
          <p:cNvPr id="225" name="Google Shape;225;p26"/>
          <p:cNvCxnSpPr/>
          <p:nvPr/>
        </p:nvCxnSpPr>
        <p:spPr>
          <a:xfrm>
            <a:off x="628650" y="1260600"/>
            <a:ext cx="7607400" cy="0"/>
          </a:xfrm>
          <a:prstGeom prst="straightConnector1">
            <a:avLst/>
          </a:prstGeom>
          <a:noFill/>
          <a:ln w="28575" cap="flat" cmpd="sng">
            <a:solidFill>
              <a:srgbClr val="AE302A"/>
            </a:solidFill>
            <a:prstDash val="solid"/>
            <a:round/>
            <a:headEnd type="none" w="med" len="med"/>
            <a:tailEnd type="none" w="med" len="med"/>
          </a:ln>
        </p:spPr>
      </p:cxnSp>
      <p:sp>
        <p:nvSpPr>
          <p:cNvPr id="226" name="Google Shape;226;p26"/>
          <p:cNvSpPr txBox="1"/>
          <p:nvPr/>
        </p:nvSpPr>
        <p:spPr>
          <a:xfrm>
            <a:off x="628650" y="1260600"/>
            <a:ext cx="6658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entury Gothic"/>
                <a:ea typeface="Century Gothic"/>
                <a:cs typeface="Century Gothic"/>
                <a:sym typeface="Century Gothic"/>
              </a:rPr>
              <a:t>Donations and sponsorships we made this year</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27"/>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27"/>
          <p:cNvSpPr txBox="1">
            <a:spLocks noGrp="1"/>
          </p:cNvSpPr>
          <p:nvPr>
            <p:ph type="title"/>
          </p:nvPr>
        </p:nvSpPr>
        <p:spPr>
          <a:xfrm>
            <a:off x="628650" y="364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000" b="1">
                <a:latin typeface="Century Gothic"/>
                <a:ea typeface="Century Gothic"/>
                <a:cs typeface="Century Gothic"/>
                <a:sym typeface="Century Gothic"/>
              </a:rPr>
              <a:t>RHN Board Members</a:t>
            </a:r>
            <a:endParaRPr/>
          </a:p>
        </p:txBody>
      </p:sp>
      <p:sp>
        <p:nvSpPr>
          <p:cNvPr id="233" name="Google Shape;233;p27"/>
          <p:cNvSpPr txBox="1">
            <a:spLocks noGrp="1"/>
          </p:cNvSpPr>
          <p:nvPr>
            <p:ph type="body" idx="1"/>
          </p:nvPr>
        </p:nvSpPr>
        <p:spPr>
          <a:xfrm>
            <a:off x="771225" y="1362125"/>
            <a:ext cx="2723400" cy="481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300" b="1">
                <a:latin typeface="Century Gothic"/>
                <a:ea typeface="Century Gothic"/>
                <a:cs typeface="Century Gothic"/>
                <a:sym typeface="Century Gothic"/>
              </a:rPr>
              <a:t>Executive Committee</a:t>
            </a:r>
            <a:endParaRPr sz="1300" b="1">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Carol Ann Rogers, President</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Pamela Meyers, Vice President</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Greg Carr, Vice President</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200">
                <a:latin typeface="Century Gothic"/>
                <a:ea typeface="Century Gothic"/>
                <a:cs typeface="Century Gothic"/>
                <a:sym typeface="Century Gothic"/>
              </a:rPr>
              <a:t>Suzee Barrabee, Secretary</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Joyce Kucharvy, Treasurer</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1200">
                <a:latin typeface="Century Gothic"/>
                <a:ea typeface="Century Gothic"/>
                <a:cs typeface="Century Gothic"/>
                <a:sym typeface="Century Gothic"/>
              </a:rPr>
              <a:t>Tina Moylan, Past President</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200">
                <a:highlight>
                  <a:schemeClr val="lt1"/>
                </a:highlight>
                <a:latin typeface="Century Gothic"/>
                <a:ea typeface="Century Gothic"/>
                <a:cs typeface="Century Gothic"/>
                <a:sym typeface="Century Gothic"/>
              </a:rPr>
              <a:t>Richard Cardello, </a:t>
            </a:r>
            <a:r>
              <a:rPr lang="en-US" sz="1200">
                <a:latin typeface="Century Gothic"/>
                <a:ea typeface="Century Gothic"/>
                <a:cs typeface="Century Gothic"/>
                <a:sym typeface="Century Gothic"/>
              </a:rPr>
              <a:t>At Large</a:t>
            </a:r>
            <a:endParaRPr sz="120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en-US" sz="1200" b="1">
                <a:highlight>
                  <a:srgbClr val="FFFFFF"/>
                </a:highlight>
                <a:latin typeface="Century Gothic"/>
                <a:ea typeface="Century Gothic"/>
                <a:cs typeface="Century Gothic"/>
                <a:sym typeface="Century Gothic"/>
              </a:rPr>
              <a:t>Directors</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Robert Bluhm (to 2023)</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Alice Alioto (to 2023)</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Greg Polchow (to 2023)</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Richard Cardello (to 2024)</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Stephanie Falkenstein (to 2024)</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Phoebe Douglass (to 2024)</a:t>
            </a:r>
            <a:endParaRPr sz="1200">
              <a:highlight>
                <a:srgbClr val="FFFFFF"/>
              </a:highlight>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200" b="1">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b="1">
                <a:highlight>
                  <a:schemeClr val="lt1"/>
                </a:highlight>
                <a:latin typeface="Century Gothic"/>
                <a:ea typeface="Century Gothic"/>
                <a:cs typeface="Century Gothic"/>
                <a:sym typeface="Century Gothic"/>
              </a:rPr>
              <a:t>Advisors</a:t>
            </a:r>
            <a:endParaRPr sz="1200" b="1">
              <a:highlight>
                <a:schemeClr val="lt1"/>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Lucretia Rauh, Chair</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Tim Covington</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Jovanne Reilly</a:t>
            </a:r>
            <a:endParaRPr sz="1200">
              <a:highlight>
                <a:srgbClr val="FFFFFF"/>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sz="1200">
                <a:highlight>
                  <a:srgbClr val="FFFFFF"/>
                </a:highlight>
                <a:latin typeface="Century Gothic"/>
                <a:ea typeface="Century Gothic"/>
                <a:cs typeface="Century Gothic"/>
                <a:sym typeface="Century Gothic"/>
              </a:rPr>
              <a:t>Judy Junghans</a:t>
            </a:r>
            <a:endParaRPr sz="1200">
              <a:highlight>
                <a:srgbClr val="FFFFFF"/>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200" b="1">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200" b="1">
              <a:highlight>
                <a:schemeClr val="lt1"/>
              </a:highlight>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200">
              <a:highlight>
                <a:schemeClr val="lt1"/>
              </a:highlight>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1350">
              <a:solidFill>
                <a:srgbClr val="2A3139"/>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a:highlight>
                <a:schemeClr val="lt1"/>
              </a:highlight>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200">
              <a:highlight>
                <a:schemeClr val="lt1"/>
              </a:highlight>
              <a:latin typeface="Century Gothic"/>
              <a:ea typeface="Century Gothic"/>
              <a:cs typeface="Century Gothic"/>
              <a:sym typeface="Century Gothic"/>
            </a:endParaRPr>
          </a:p>
        </p:txBody>
      </p:sp>
      <p:cxnSp>
        <p:nvCxnSpPr>
          <p:cNvPr id="234" name="Google Shape;234;p27"/>
          <p:cNvCxnSpPr/>
          <p:nvPr/>
        </p:nvCxnSpPr>
        <p:spPr>
          <a:xfrm>
            <a:off x="628650" y="1108575"/>
            <a:ext cx="7607400" cy="0"/>
          </a:xfrm>
          <a:prstGeom prst="straightConnector1">
            <a:avLst/>
          </a:prstGeom>
          <a:noFill/>
          <a:ln w="28575" cap="flat" cmpd="sng">
            <a:solidFill>
              <a:srgbClr val="AE302A"/>
            </a:solidFill>
            <a:prstDash val="solid"/>
            <a:round/>
            <a:headEnd type="none" w="med" len="med"/>
            <a:tailEnd type="none" w="med" len="med"/>
          </a:ln>
        </p:spPr>
      </p:cxnSp>
      <p:sp>
        <p:nvSpPr>
          <p:cNvPr id="235" name="Google Shape;235;p27"/>
          <p:cNvSpPr txBox="1">
            <a:spLocks noGrp="1"/>
          </p:cNvSpPr>
          <p:nvPr>
            <p:ph type="body" idx="1"/>
          </p:nvPr>
        </p:nvSpPr>
        <p:spPr>
          <a:xfrm>
            <a:off x="4510075" y="1362125"/>
            <a:ext cx="3524700" cy="4284600"/>
          </a:xfrm>
          <a:prstGeom prst="rect">
            <a:avLst/>
          </a:prstGeom>
          <a:noFill/>
          <a:ln>
            <a:noFill/>
          </a:ln>
        </p:spPr>
        <p:txBody>
          <a:bodyPr spcFirstLastPara="1" wrap="square" lIns="91425" tIns="45700" rIns="91425" bIns="0" anchor="t" anchorCtr="0">
            <a:spAutoFit/>
          </a:bodyPr>
          <a:lstStyle/>
          <a:p>
            <a:pPr marL="0" lvl="0" indent="0" algn="l" rtl="0">
              <a:lnSpc>
                <a:spcPct val="115000"/>
              </a:lnSpc>
              <a:spcBef>
                <a:spcPts val="0"/>
              </a:spcBef>
              <a:spcAft>
                <a:spcPts val="0"/>
              </a:spcAft>
              <a:buNone/>
            </a:pPr>
            <a:r>
              <a:rPr lang="en-US" sz="1300" b="1">
                <a:latin typeface="Century Gothic"/>
                <a:ea typeface="Century Gothic"/>
                <a:cs typeface="Century Gothic"/>
                <a:sym typeface="Century Gothic"/>
              </a:rPr>
              <a:t>Committee Chairs</a:t>
            </a:r>
            <a:endParaRPr sz="1300" b="1">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Susan Ford, Communications</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Matthew Mansfield, </a:t>
            </a:r>
            <a:r>
              <a:rPr lang="en-US" sz="1200">
                <a:highlight>
                  <a:srgbClr val="FFFFFF"/>
                </a:highlight>
                <a:latin typeface="Century Gothic"/>
                <a:ea typeface="Century Gothic"/>
                <a:cs typeface="Century Gothic"/>
                <a:sym typeface="Century Gothic"/>
              </a:rPr>
              <a:t>Liaison to Neighborhood Coalitions</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Stephanie Falkenstein, Families</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Al Greening, History</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Moe Jamil, Local Business</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Danny Wolner, Marketing</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Kris Anderson, Membership</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Barbara Bella &amp; Susan Gage, Neighborhood Enhancement</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Susan Karasoff, Parks</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Mike Saah, Safety</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Michelle Montoya, Social</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Steve Taber, Transportation</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r>
              <a:rPr lang="en-US" sz="1200">
                <a:highlight>
                  <a:schemeClr val="lt1"/>
                </a:highlight>
                <a:latin typeface="Century Gothic"/>
                <a:ea typeface="Century Gothic"/>
                <a:cs typeface="Century Gothic"/>
                <a:sym typeface="Century Gothic"/>
              </a:rPr>
              <a:t>Robert Bluhm, Zoning (DZLU)</a:t>
            </a: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200">
              <a:highlight>
                <a:schemeClr val="lt1"/>
              </a:highlight>
              <a:latin typeface="Century Gothic"/>
              <a:ea typeface="Century Gothic"/>
              <a:cs typeface="Century Gothic"/>
              <a:sym typeface="Century Gothic"/>
            </a:endParaRPr>
          </a:p>
          <a:p>
            <a:pPr marL="0" lvl="0" indent="0" algn="just" rtl="0">
              <a:lnSpc>
                <a:spcPct val="115000"/>
              </a:lnSpc>
              <a:spcBef>
                <a:spcPts val="0"/>
              </a:spcBef>
              <a:spcAft>
                <a:spcPts val="0"/>
              </a:spcAft>
              <a:buNone/>
            </a:pPr>
            <a:endParaRPr sz="1200">
              <a:latin typeface="Arial"/>
              <a:ea typeface="Arial"/>
              <a:cs typeface="Arial"/>
              <a:sym typeface="Arial"/>
            </a:endParaRPr>
          </a:p>
          <a:p>
            <a:pPr marL="0" lvl="0" indent="0" algn="l" rtl="0">
              <a:lnSpc>
                <a:spcPct val="115000"/>
              </a:lnSpc>
              <a:spcBef>
                <a:spcPts val="0"/>
              </a:spcBef>
              <a:spcAft>
                <a:spcPts val="0"/>
              </a:spcAft>
              <a:buNone/>
            </a:pPr>
            <a:endParaRPr sz="1200">
              <a:latin typeface="Arial"/>
              <a:ea typeface="Arial"/>
              <a:cs typeface="Arial"/>
              <a:sym typeface="Arial"/>
            </a:endParaRPr>
          </a:p>
        </p:txBody>
      </p:sp>
      <p:sp>
        <p:nvSpPr>
          <p:cNvPr id="236" name="Google Shape;236;p27"/>
          <p:cNvSpPr txBox="1"/>
          <p:nvPr/>
        </p:nvSpPr>
        <p:spPr>
          <a:xfrm>
            <a:off x="-875000" y="667575"/>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8"/>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2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2800" b="1">
                <a:latin typeface="Century Gothic"/>
                <a:ea typeface="Century Gothic"/>
                <a:cs typeface="Century Gothic"/>
                <a:sym typeface="Century Gothic"/>
              </a:rPr>
              <a:t>Slate of Officers for Voting</a:t>
            </a:r>
            <a:endParaRPr sz="2800" b="1">
              <a:latin typeface="Century Gothic"/>
              <a:ea typeface="Century Gothic"/>
              <a:cs typeface="Century Gothic"/>
              <a:sym typeface="Century Gothic"/>
            </a:endParaRPr>
          </a:p>
          <a:p>
            <a:pPr marL="0" lvl="0" indent="0" algn="l" rtl="0">
              <a:lnSpc>
                <a:spcPct val="90000"/>
              </a:lnSpc>
              <a:spcBef>
                <a:spcPts val="0"/>
              </a:spcBef>
              <a:spcAft>
                <a:spcPts val="0"/>
              </a:spcAft>
              <a:buClr>
                <a:schemeClr val="dk1"/>
              </a:buClr>
              <a:buSzPts val="4000"/>
              <a:buFont typeface="Century Gothic"/>
              <a:buNone/>
            </a:pPr>
            <a:endParaRPr sz="2500" b="1">
              <a:latin typeface="Century Gothic"/>
              <a:ea typeface="Century Gothic"/>
              <a:cs typeface="Century Gothic"/>
              <a:sym typeface="Century Gothic"/>
            </a:endParaRPr>
          </a:p>
        </p:txBody>
      </p:sp>
      <p:sp>
        <p:nvSpPr>
          <p:cNvPr id="243" name="Google Shape;243;p28"/>
          <p:cNvSpPr txBox="1">
            <a:spLocks noGrp="1"/>
          </p:cNvSpPr>
          <p:nvPr>
            <p:ph type="body" idx="1"/>
          </p:nvPr>
        </p:nvSpPr>
        <p:spPr>
          <a:xfrm>
            <a:off x="489000" y="1290125"/>
            <a:ext cx="7886700" cy="5195400"/>
          </a:xfrm>
          <a:prstGeom prst="rect">
            <a:avLst/>
          </a:prstGeom>
          <a:noFill/>
          <a:ln>
            <a:noFill/>
          </a:ln>
        </p:spPr>
        <p:txBody>
          <a:bodyPr spcFirstLastPara="1" wrap="square" lIns="91425" tIns="45700" rIns="91425" bIns="45700" anchor="t" anchorCtr="0">
            <a:normAutofit/>
          </a:bodyPr>
          <a:lstStyle/>
          <a:p>
            <a:pPr marL="457200" lvl="0" indent="0" algn="ctr" rtl="0">
              <a:lnSpc>
                <a:spcPct val="90000"/>
              </a:lnSpc>
              <a:spcBef>
                <a:spcPts val="1000"/>
              </a:spcBef>
              <a:spcAft>
                <a:spcPts val="0"/>
              </a:spcAft>
              <a:buNone/>
            </a:pPr>
            <a:r>
              <a:rPr lang="en-US"/>
              <a:t>Election of Officers and Directors*</a:t>
            </a:r>
            <a:endParaRPr/>
          </a:p>
          <a:p>
            <a:pPr marL="0" lvl="0" indent="0" algn="l" rtl="0">
              <a:lnSpc>
                <a:spcPct val="115000"/>
              </a:lnSpc>
              <a:spcBef>
                <a:spcPts val="0"/>
              </a:spcBef>
              <a:spcAft>
                <a:spcPts val="0"/>
              </a:spcAft>
              <a:buNone/>
            </a:pPr>
            <a:endParaRPr sz="1100" u="sng">
              <a:latin typeface="Arial"/>
              <a:ea typeface="Arial"/>
              <a:cs typeface="Arial"/>
              <a:sym typeface="Arial"/>
            </a:endParaRPr>
          </a:p>
          <a:p>
            <a:pPr marL="0" lvl="0" indent="457200" algn="l" rtl="0">
              <a:lnSpc>
                <a:spcPct val="115000"/>
              </a:lnSpc>
              <a:spcBef>
                <a:spcPts val="0"/>
              </a:spcBef>
              <a:spcAft>
                <a:spcPts val="0"/>
              </a:spcAft>
              <a:buNone/>
            </a:pPr>
            <a:r>
              <a:rPr lang="en-US" sz="1400" u="sng">
                <a:latin typeface="Century Gothic"/>
                <a:ea typeface="Century Gothic"/>
                <a:cs typeface="Century Gothic"/>
                <a:sym typeface="Century Gothic"/>
              </a:rPr>
              <a:t>Officers for 2023-2024</a:t>
            </a:r>
            <a:endParaRPr sz="1400" u="sng">
              <a:latin typeface="Century Gothic"/>
              <a:ea typeface="Century Gothic"/>
              <a:cs typeface="Century Gothic"/>
              <a:sym typeface="Century Gothic"/>
            </a:endParaRPr>
          </a:p>
          <a:p>
            <a:pPr marL="0" lvl="0" indent="457200" algn="l" rtl="0">
              <a:lnSpc>
                <a:spcPct val="115000"/>
              </a:lnSpc>
              <a:spcBef>
                <a:spcPts val="0"/>
              </a:spcBef>
              <a:spcAft>
                <a:spcPts val="0"/>
              </a:spcAft>
              <a:buNone/>
            </a:pPr>
            <a:r>
              <a:rPr lang="en-US" sz="1400">
                <a:latin typeface="Century Gothic"/>
                <a:ea typeface="Century Gothic"/>
                <a:cs typeface="Century Gothic"/>
                <a:sym typeface="Century Gothic"/>
              </a:rPr>
              <a:t>Carol Ann Rogers, President</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None/>
            </a:pPr>
            <a:r>
              <a:rPr lang="en-US" sz="1400">
                <a:latin typeface="Century Gothic"/>
                <a:ea typeface="Century Gothic"/>
                <a:cs typeface="Century Gothic"/>
                <a:sym typeface="Century Gothic"/>
              </a:rPr>
              <a:t>Pamela Meyers, Vice President</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None/>
            </a:pPr>
            <a:r>
              <a:rPr lang="en-US" sz="1400">
                <a:latin typeface="Century Gothic"/>
                <a:ea typeface="Century Gothic"/>
                <a:cs typeface="Century Gothic"/>
                <a:sym typeface="Century Gothic"/>
              </a:rPr>
              <a:t>Gregg Carr, Vice President</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None/>
            </a:pPr>
            <a:r>
              <a:rPr lang="en-US" sz="1400">
                <a:latin typeface="Century Gothic"/>
                <a:ea typeface="Century Gothic"/>
                <a:cs typeface="Century Gothic"/>
                <a:sym typeface="Century Gothic"/>
              </a:rPr>
              <a:t>Joyce Kucharvy, Treasurer</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None/>
            </a:pPr>
            <a:r>
              <a:rPr lang="en-US" sz="1400">
                <a:latin typeface="Century Gothic"/>
                <a:ea typeface="Century Gothic"/>
                <a:cs typeface="Century Gothic"/>
                <a:sym typeface="Century Gothic"/>
              </a:rPr>
              <a:t>Suzee Barrabee, Secretary</a:t>
            </a:r>
            <a:endParaRPr sz="140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400" u="sng">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u="sng">
                <a:latin typeface="Century Gothic"/>
                <a:ea typeface="Century Gothic"/>
                <a:cs typeface="Century Gothic"/>
                <a:sym typeface="Century Gothic"/>
              </a:rPr>
              <a:t>Nominated Board Members, 2023-2025</a:t>
            </a:r>
            <a:endParaRPr sz="1400" u="sng">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Adam Barrett</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Robert Bluhm</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Alice Alioto</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Greg Polchow</a:t>
            </a:r>
            <a:endParaRPr sz="14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u="sng">
                <a:latin typeface="Century Gothic"/>
                <a:ea typeface="Century Gothic"/>
                <a:cs typeface="Century Gothic"/>
                <a:sym typeface="Century Gothic"/>
              </a:rPr>
              <a:t>Returning Board Members, 2022-2024</a:t>
            </a:r>
            <a:endParaRPr sz="1400" u="sng">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Richard Cardello</a:t>
            </a:r>
            <a:br>
              <a:rPr lang="en-US" sz="1400">
                <a:latin typeface="Century Gothic"/>
                <a:ea typeface="Century Gothic"/>
                <a:cs typeface="Century Gothic"/>
                <a:sym typeface="Century Gothic"/>
              </a:rPr>
            </a:br>
            <a:r>
              <a:rPr lang="en-US" sz="1400">
                <a:latin typeface="Century Gothic"/>
                <a:ea typeface="Century Gothic"/>
                <a:cs typeface="Century Gothic"/>
                <a:sym typeface="Century Gothic"/>
              </a:rPr>
              <a:t>	Stephanie Falkenstein</a:t>
            </a:r>
            <a:endParaRPr sz="1400">
              <a:latin typeface="Century Gothic"/>
              <a:ea typeface="Century Gothic"/>
              <a:cs typeface="Century Gothic"/>
              <a:sym typeface="Century Gothic"/>
            </a:endParaRPr>
          </a:p>
          <a:p>
            <a:pPr marL="0" lvl="0" indent="457200" algn="l" rtl="0">
              <a:lnSpc>
                <a:spcPct val="115000"/>
              </a:lnSpc>
              <a:spcBef>
                <a:spcPts val="0"/>
              </a:spcBef>
              <a:spcAft>
                <a:spcPts val="0"/>
              </a:spcAft>
              <a:buClr>
                <a:schemeClr val="dk1"/>
              </a:buClr>
              <a:buSzPts val="1100"/>
              <a:buFont typeface="Arial"/>
              <a:buNone/>
            </a:pPr>
            <a:r>
              <a:rPr lang="en-US" sz="1400">
                <a:latin typeface="Century Gothic"/>
                <a:ea typeface="Century Gothic"/>
                <a:cs typeface="Century Gothic"/>
                <a:sym typeface="Century Gothic"/>
              </a:rPr>
              <a:t>Phoebe Douglass </a:t>
            </a:r>
            <a:endParaRPr sz="1400">
              <a:latin typeface="Century Gothic"/>
              <a:ea typeface="Century Gothic"/>
              <a:cs typeface="Century Gothic"/>
              <a:sym typeface="Century Gothic"/>
            </a:endParaRPr>
          </a:p>
          <a:p>
            <a:pPr marL="457200" lvl="0" indent="0" algn="l" rtl="0">
              <a:lnSpc>
                <a:spcPct val="90000"/>
              </a:lnSpc>
              <a:spcBef>
                <a:spcPts val="1000"/>
              </a:spcBef>
              <a:spcAft>
                <a:spcPts val="0"/>
              </a:spcAft>
              <a:buNone/>
            </a:pPr>
            <a:r>
              <a:rPr lang="en-US" sz="1400" i="1">
                <a:latin typeface="Century Gothic"/>
                <a:ea typeface="Century Gothic"/>
                <a:cs typeface="Century Gothic"/>
                <a:sym typeface="Century Gothic"/>
              </a:rPr>
              <a:t>*by Voice Vote of Membership</a:t>
            </a:r>
            <a:endParaRPr sz="1400" i="1">
              <a:latin typeface="Century Gothic"/>
              <a:ea typeface="Century Gothic"/>
              <a:cs typeface="Century Gothic"/>
              <a:sym typeface="Century Gothic"/>
            </a:endParaRPr>
          </a:p>
        </p:txBody>
      </p:sp>
      <p:cxnSp>
        <p:nvCxnSpPr>
          <p:cNvPr id="244" name="Google Shape;244;p28"/>
          <p:cNvCxnSpPr/>
          <p:nvPr/>
        </p:nvCxnSpPr>
        <p:spPr>
          <a:xfrm>
            <a:off x="628650" y="1166475"/>
            <a:ext cx="7607400" cy="0"/>
          </a:xfrm>
          <a:prstGeom prst="straightConnector1">
            <a:avLst/>
          </a:prstGeom>
          <a:noFill/>
          <a:ln w="28575" cap="flat" cmpd="sng">
            <a:solidFill>
              <a:srgbClr val="AE302A"/>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29"/>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000" b="1">
                <a:latin typeface="Century Gothic"/>
                <a:ea typeface="Century Gothic"/>
                <a:cs typeface="Century Gothic"/>
                <a:sym typeface="Century Gothic"/>
              </a:rPr>
              <a:t>Our Mission</a:t>
            </a:r>
            <a:endParaRPr/>
          </a:p>
        </p:txBody>
      </p:sp>
      <p:sp>
        <p:nvSpPr>
          <p:cNvPr id="251" name="Google Shape;251;p29"/>
          <p:cNvSpPr txBox="1">
            <a:spLocks noGrp="1"/>
          </p:cNvSpPr>
          <p:nvPr>
            <p:ph type="body" idx="1"/>
          </p:nvPr>
        </p:nvSpPr>
        <p:spPr>
          <a:xfrm>
            <a:off x="575075" y="1757934"/>
            <a:ext cx="7886700" cy="1592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Clr>
                <a:schemeClr val="dk1"/>
              </a:buClr>
              <a:buSzPts val="1600"/>
              <a:buNone/>
            </a:pPr>
            <a:r>
              <a:rPr lang="en-US" sz="1600" i="0">
                <a:latin typeface="Century Gothic"/>
                <a:ea typeface="Century Gothic"/>
                <a:cs typeface="Century Gothic"/>
                <a:sym typeface="Century Gothic"/>
              </a:rPr>
              <a:t>Russian Hill Neighbors (RHN) is a voice for residents and merchants to preserve and advance neighborhood character and quality of life through collaboration, volunteerism, and celebration of community.</a:t>
            </a:r>
            <a:endParaRPr>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1900"/>
              <a:buNone/>
            </a:pPr>
            <a:endParaRPr sz="1900" b="1" i="0">
              <a:latin typeface="Arial"/>
              <a:ea typeface="Arial"/>
              <a:cs typeface="Arial"/>
              <a:sym typeface="Arial"/>
            </a:endParaRPr>
          </a:p>
        </p:txBody>
      </p:sp>
      <p:cxnSp>
        <p:nvCxnSpPr>
          <p:cNvPr id="252" name="Google Shape;252;p29"/>
          <p:cNvCxnSpPr/>
          <p:nvPr/>
        </p:nvCxnSpPr>
        <p:spPr>
          <a:xfrm>
            <a:off x="628650" y="1526475"/>
            <a:ext cx="7607400" cy="0"/>
          </a:xfrm>
          <a:prstGeom prst="straightConnector1">
            <a:avLst/>
          </a:prstGeom>
          <a:noFill/>
          <a:ln w="28575" cap="flat" cmpd="sng">
            <a:solidFill>
              <a:srgbClr val="AE302A"/>
            </a:solidFill>
            <a:prstDash val="solid"/>
            <a:round/>
            <a:headEnd type="none" w="med" len="med"/>
            <a:tailEnd type="none" w="med" len="med"/>
          </a:ln>
        </p:spPr>
      </p:cxnSp>
      <p:sp>
        <p:nvSpPr>
          <p:cNvPr id="253" name="Google Shape;253;p29"/>
          <p:cNvSpPr txBox="1"/>
          <p:nvPr/>
        </p:nvSpPr>
        <p:spPr>
          <a:xfrm>
            <a:off x="1837175" y="3758400"/>
            <a:ext cx="5362500" cy="1475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900" b="1">
                <a:solidFill>
                  <a:srgbClr val="AE302A"/>
                </a:solidFill>
                <a:latin typeface="Century Gothic"/>
                <a:ea typeface="Century Gothic"/>
                <a:cs typeface="Century Gothic"/>
                <a:sym typeface="Century Gothic"/>
              </a:rPr>
              <a:t>Thank you for being an RHN Member</a:t>
            </a:r>
            <a:endParaRPr sz="2500">
              <a:solidFill>
                <a:srgbClr val="AE302A"/>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4"/>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000" b="1">
                <a:latin typeface="Century Gothic"/>
                <a:ea typeface="Century Gothic"/>
                <a:cs typeface="Century Gothic"/>
                <a:sym typeface="Century Gothic"/>
              </a:rPr>
              <a:t>Agenda</a:t>
            </a:r>
            <a:endParaRPr/>
          </a:p>
        </p:txBody>
      </p:sp>
      <p:sp>
        <p:nvSpPr>
          <p:cNvPr id="95" name="Google Shape;95;p14"/>
          <p:cNvSpPr txBox="1">
            <a:spLocks noGrp="1"/>
          </p:cNvSpPr>
          <p:nvPr>
            <p:ph type="body" idx="1"/>
          </p:nvPr>
        </p:nvSpPr>
        <p:spPr>
          <a:xfrm>
            <a:off x="628650" y="1690824"/>
            <a:ext cx="7886700" cy="4810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100" b="1">
                <a:solidFill>
                  <a:srgbClr val="222222"/>
                </a:solidFill>
                <a:latin typeface="Century Gothic"/>
                <a:ea typeface="Century Gothic"/>
                <a:cs typeface="Century Gothic"/>
                <a:sym typeface="Century Gothic"/>
              </a:rPr>
              <a:t>5:00 – 6:00</a:t>
            </a:r>
            <a:r>
              <a:rPr lang="en-US" sz="2100">
                <a:solidFill>
                  <a:srgbClr val="222222"/>
                </a:solidFill>
                <a:latin typeface="Century Gothic"/>
                <a:ea typeface="Century Gothic"/>
                <a:cs typeface="Century Gothic"/>
                <a:sym typeface="Century Gothic"/>
              </a:rPr>
              <a:t> social hour</a:t>
            </a:r>
            <a:endParaRPr sz="2100">
              <a:solidFill>
                <a:srgbClr val="222222"/>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100">
              <a:solidFill>
                <a:srgbClr val="222222"/>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2100" b="1">
                <a:solidFill>
                  <a:srgbClr val="222222"/>
                </a:solidFill>
                <a:latin typeface="Century Gothic"/>
                <a:ea typeface="Century Gothic"/>
                <a:cs typeface="Century Gothic"/>
                <a:sym typeface="Century Gothic"/>
              </a:rPr>
              <a:t>6:00 – 7:00</a:t>
            </a:r>
            <a:r>
              <a:rPr lang="en-US" sz="2100">
                <a:solidFill>
                  <a:srgbClr val="222222"/>
                </a:solidFill>
                <a:latin typeface="Century Gothic"/>
                <a:ea typeface="Century Gothic"/>
                <a:cs typeface="Century Gothic"/>
                <a:sym typeface="Century Gothic"/>
              </a:rPr>
              <a:t> Program</a:t>
            </a:r>
            <a:endParaRPr sz="2100">
              <a:solidFill>
                <a:srgbClr val="222222"/>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100">
              <a:solidFill>
                <a:srgbClr val="222222"/>
              </a:solidFill>
              <a:latin typeface="Century Gothic"/>
              <a:ea typeface="Century Gothic"/>
              <a:cs typeface="Century Gothic"/>
              <a:sym typeface="Century Gothic"/>
            </a:endParaRPr>
          </a:p>
          <a:p>
            <a:pPr marL="457200" lvl="0" indent="-361950" algn="l" rtl="0">
              <a:lnSpc>
                <a:spcPct val="115000"/>
              </a:lnSpc>
              <a:spcBef>
                <a:spcPts val="0"/>
              </a:spcBef>
              <a:spcAft>
                <a:spcPts val="0"/>
              </a:spcAft>
              <a:buClr>
                <a:srgbClr val="222222"/>
              </a:buClr>
              <a:buSzPts val="2100"/>
              <a:buFont typeface="Century Gothic"/>
              <a:buChar char="•"/>
            </a:pPr>
            <a:r>
              <a:rPr lang="en-US" sz="2100">
                <a:solidFill>
                  <a:srgbClr val="222222"/>
                </a:solidFill>
                <a:latin typeface="Century Gothic"/>
                <a:ea typeface="Century Gothic"/>
                <a:cs typeface="Century Gothic"/>
                <a:sym typeface="Century Gothic"/>
              </a:rPr>
              <a:t>Business Meeting</a:t>
            </a:r>
            <a:endParaRPr sz="2100">
              <a:solidFill>
                <a:srgbClr val="222222"/>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US" sz="2100">
                <a:solidFill>
                  <a:srgbClr val="222222"/>
                </a:solidFill>
                <a:latin typeface="Century Gothic"/>
                <a:ea typeface="Century Gothic"/>
                <a:cs typeface="Century Gothic"/>
                <a:sym typeface="Century Gothic"/>
              </a:rPr>
              <a:t> </a:t>
            </a:r>
            <a:endParaRPr sz="1400">
              <a:solidFill>
                <a:srgbClr val="222222"/>
              </a:solidFill>
              <a:latin typeface="Century Gothic"/>
              <a:ea typeface="Century Gothic"/>
              <a:cs typeface="Century Gothic"/>
              <a:sym typeface="Century Gothic"/>
            </a:endParaRPr>
          </a:p>
          <a:p>
            <a:pPr marL="457200" lvl="0" indent="-361950" algn="l" rtl="0">
              <a:lnSpc>
                <a:spcPct val="115000"/>
              </a:lnSpc>
              <a:spcBef>
                <a:spcPts val="0"/>
              </a:spcBef>
              <a:spcAft>
                <a:spcPts val="0"/>
              </a:spcAft>
              <a:buClr>
                <a:srgbClr val="222222"/>
              </a:buClr>
              <a:buSzPts val="2100"/>
              <a:buFont typeface="Century Gothic"/>
              <a:buChar char="•"/>
            </a:pPr>
            <a:r>
              <a:rPr lang="en-US" sz="2100">
                <a:solidFill>
                  <a:srgbClr val="222222"/>
                </a:solidFill>
                <a:latin typeface="Century Gothic"/>
                <a:ea typeface="Century Gothic"/>
                <a:cs typeface="Century Gothic"/>
                <a:sym typeface="Century Gothic"/>
              </a:rPr>
              <a:t>Guest Speakers </a:t>
            </a:r>
            <a:endParaRPr sz="2100">
              <a:solidFill>
                <a:srgbClr val="222222"/>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018">
              <a:solidFill>
                <a:srgbClr val="222222"/>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r>
              <a:rPr lang="en-US" sz="1800" b="1">
                <a:solidFill>
                  <a:srgbClr val="222222"/>
                </a:solidFill>
                <a:latin typeface="Century Gothic"/>
                <a:ea typeface="Century Gothic"/>
                <a:cs typeface="Century Gothic"/>
                <a:sym typeface="Century Gothic"/>
              </a:rPr>
              <a:t>Marc Meyer, President/Chair of Francisco Park Conservancy</a:t>
            </a:r>
            <a:endParaRPr sz="1800" b="1">
              <a:solidFill>
                <a:srgbClr val="222222"/>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sz="1800">
                <a:solidFill>
                  <a:srgbClr val="222222"/>
                </a:solidFill>
                <a:latin typeface="Century Gothic"/>
                <a:ea typeface="Century Gothic"/>
                <a:cs typeface="Century Gothic"/>
                <a:sym typeface="Century Gothic"/>
              </a:rPr>
              <a:t>Celebrating Francisco Park’s one year anniversary</a:t>
            </a:r>
            <a:r>
              <a:rPr lang="en-US" sz="1800" b="1">
                <a:solidFill>
                  <a:srgbClr val="222222"/>
                </a:solidFill>
                <a:latin typeface="Century Gothic"/>
                <a:ea typeface="Century Gothic"/>
                <a:cs typeface="Century Gothic"/>
                <a:sym typeface="Century Gothic"/>
              </a:rPr>
              <a:t> </a:t>
            </a:r>
            <a:endParaRPr sz="1800" b="1">
              <a:solidFill>
                <a:srgbClr val="222222"/>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endParaRPr sz="600" b="1">
              <a:solidFill>
                <a:srgbClr val="222222"/>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r>
              <a:rPr lang="en-US" sz="1800" b="1">
                <a:solidFill>
                  <a:srgbClr val="222222"/>
                </a:solidFill>
                <a:latin typeface="Century Gothic"/>
                <a:ea typeface="Century Gothic"/>
                <a:cs typeface="Century Gothic"/>
                <a:sym typeface="Century Gothic"/>
              </a:rPr>
              <a:t>Nancy Botkin of Walk SF</a:t>
            </a:r>
            <a:endParaRPr sz="1800" b="1">
              <a:solidFill>
                <a:srgbClr val="222222"/>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sz="1800">
                <a:solidFill>
                  <a:srgbClr val="222222"/>
                </a:solidFill>
                <a:latin typeface="Century Gothic"/>
                <a:ea typeface="Century Gothic"/>
                <a:cs typeface="Century Gothic"/>
                <a:sym typeface="Century Gothic"/>
              </a:rPr>
              <a:t>Russian Hill’s famous stairways and alleys</a:t>
            </a:r>
            <a:endParaRPr sz="1800">
              <a:solidFill>
                <a:srgbClr val="222222"/>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endParaRPr sz="600">
              <a:solidFill>
                <a:srgbClr val="222222"/>
              </a:solidFill>
              <a:latin typeface="Century Gothic"/>
              <a:ea typeface="Century Gothic"/>
              <a:cs typeface="Century Gothic"/>
              <a:sym typeface="Century Gothic"/>
            </a:endParaRPr>
          </a:p>
          <a:p>
            <a:pPr marL="457200" lvl="0" indent="0" algn="l" rtl="0">
              <a:lnSpc>
                <a:spcPct val="115000"/>
              </a:lnSpc>
              <a:spcBef>
                <a:spcPts val="0"/>
              </a:spcBef>
              <a:spcAft>
                <a:spcPts val="0"/>
              </a:spcAft>
              <a:buNone/>
            </a:pPr>
            <a:r>
              <a:rPr lang="en-US" sz="1800" b="1">
                <a:solidFill>
                  <a:srgbClr val="222222"/>
                </a:solidFill>
                <a:latin typeface="Century Gothic"/>
                <a:ea typeface="Century Gothic"/>
                <a:cs typeface="Century Gothic"/>
                <a:sym typeface="Century Gothic"/>
              </a:rPr>
              <a:t>Barbara Bella and Susan Gage, RHN Committee Chairs</a:t>
            </a:r>
            <a:endParaRPr sz="1800" b="1">
              <a:solidFill>
                <a:srgbClr val="222222"/>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sz="1800">
                <a:solidFill>
                  <a:srgbClr val="222222"/>
                </a:solidFill>
                <a:latin typeface="Century Gothic"/>
                <a:ea typeface="Century Gothic"/>
                <a:cs typeface="Century Gothic"/>
                <a:sym typeface="Century Gothic"/>
              </a:rPr>
              <a:t>Doing our part to reduce plastic waste</a:t>
            </a:r>
            <a:endParaRPr sz="1100">
              <a:solidFill>
                <a:srgbClr val="888888"/>
              </a:solidFill>
              <a:latin typeface="Arial"/>
              <a:ea typeface="Arial"/>
              <a:cs typeface="Arial"/>
              <a:sym typeface="Arial"/>
            </a:endParaRPr>
          </a:p>
        </p:txBody>
      </p:sp>
      <p:cxnSp>
        <p:nvCxnSpPr>
          <p:cNvPr id="96" name="Google Shape;96;p14"/>
          <p:cNvCxnSpPr/>
          <p:nvPr/>
        </p:nvCxnSpPr>
        <p:spPr>
          <a:xfrm>
            <a:off x="628650" y="1526475"/>
            <a:ext cx="7607400" cy="0"/>
          </a:xfrm>
          <a:prstGeom prst="straightConnector1">
            <a:avLst/>
          </a:prstGeom>
          <a:noFill/>
          <a:ln w="28575" cap="flat" cmpd="sng">
            <a:solidFill>
              <a:srgbClr val="AE302A"/>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5"/>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5"/>
          <p:cNvSpPr txBox="1">
            <a:spLocks noGrp="1"/>
          </p:cNvSpPr>
          <p:nvPr>
            <p:ph type="title"/>
          </p:nvPr>
        </p:nvSpPr>
        <p:spPr>
          <a:xfrm>
            <a:off x="628650" y="1917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4000" b="1">
                <a:latin typeface="Century Gothic"/>
                <a:ea typeface="Century Gothic"/>
                <a:cs typeface="Century Gothic"/>
                <a:sym typeface="Century Gothic"/>
              </a:rPr>
              <a:t>Our Committees</a:t>
            </a:r>
            <a:endParaRPr/>
          </a:p>
        </p:txBody>
      </p:sp>
      <p:sp>
        <p:nvSpPr>
          <p:cNvPr id="103" name="Google Shape;103;p15"/>
          <p:cNvSpPr txBox="1">
            <a:spLocks noGrp="1"/>
          </p:cNvSpPr>
          <p:nvPr>
            <p:ph type="body" idx="1"/>
          </p:nvPr>
        </p:nvSpPr>
        <p:spPr>
          <a:xfrm>
            <a:off x="582913" y="4273975"/>
            <a:ext cx="4224900" cy="2213700"/>
          </a:xfrm>
          <a:prstGeom prst="rect">
            <a:avLst/>
          </a:prstGeom>
          <a:noFill/>
          <a:ln>
            <a:noFill/>
          </a:ln>
        </p:spPr>
        <p:txBody>
          <a:bodyPr spcFirstLastPara="1" wrap="square" lIns="91425" tIns="0" rIns="91425" bIns="0" anchor="t" anchorCtr="0">
            <a:spAutoFit/>
          </a:bodyPr>
          <a:lstStyle/>
          <a:p>
            <a:pPr marL="0" lvl="0" indent="0" algn="l" rtl="0">
              <a:lnSpc>
                <a:spcPct val="90000"/>
              </a:lnSpc>
              <a:spcBef>
                <a:spcPts val="0"/>
              </a:spcBef>
              <a:spcAft>
                <a:spcPts val="0"/>
              </a:spcAft>
              <a:buNone/>
            </a:pPr>
            <a:endParaRPr sz="100"/>
          </a:p>
          <a:p>
            <a:pPr marL="228600" lvl="0" indent="-2222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Communications</a:t>
            </a:r>
            <a:endParaRPr sz="1700">
              <a:latin typeface="Century Gothic"/>
              <a:ea typeface="Century Gothic"/>
              <a:cs typeface="Century Gothic"/>
              <a:sym typeface="Century Gothic"/>
            </a:endParaRPr>
          </a:p>
          <a:p>
            <a:pPr marL="228600" lvl="0" indent="-234950" algn="l" rtl="0">
              <a:lnSpc>
                <a:spcPct val="90000"/>
              </a:lnSpc>
              <a:spcBef>
                <a:spcPts val="1000"/>
              </a:spcBef>
              <a:spcAft>
                <a:spcPts val="0"/>
              </a:spcAft>
              <a:buClr>
                <a:schemeClr val="dk1"/>
              </a:buClr>
              <a:buSzPts val="1700"/>
              <a:buChar char="•"/>
            </a:pPr>
            <a:r>
              <a:rPr lang="en-US" sz="1700" b="0" i="0">
                <a:latin typeface="Century Gothic"/>
                <a:ea typeface="Century Gothic"/>
                <a:cs typeface="Century Gothic"/>
                <a:sym typeface="Century Gothic"/>
              </a:rPr>
              <a:t>Design, Zoning and Land Use (DZLU) </a:t>
            </a:r>
            <a:endParaRPr sz="1700">
              <a:latin typeface="Century Gothic"/>
              <a:ea typeface="Century Gothic"/>
              <a:cs typeface="Century Gothic"/>
              <a:sym typeface="Century Gothic"/>
            </a:endParaRPr>
          </a:p>
          <a:p>
            <a:pPr marL="228600" lvl="0" indent="-2349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Families</a:t>
            </a:r>
            <a:endParaRPr sz="2900"/>
          </a:p>
          <a:p>
            <a:pPr marL="228600" lvl="0" indent="-2349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History</a:t>
            </a:r>
            <a:endParaRPr sz="2900"/>
          </a:p>
          <a:p>
            <a:pPr marL="228600" lvl="0" indent="-2349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Local Business </a:t>
            </a:r>
            <a:endParaRPr sz="1700">
              <a:latin typeface="Century Gothic"/>
              <a:ea typeface="Century Gothic"/>
              <a:cs typeface="Century Gothic"/>
              <a:sym typeface="Century Gothic"/>
            </a:endParaRPr>
          </a:p>
          <a:p>
            <a:pPr marL="228600" lvl="0" indent="-228600" algn="l" rtl="0">
              <a:lnSpc>
                <a:spcPct val="90000"/>
              </a:lnSpc>
              <a:spcBef>
                <a:spcPts val="1000"/>
              </a:spcBef>
              <a:spcAft>
                <a:spcPts val="0"/>
              </a:spcAft>
              <a:buClr>
                <a:schemeClr val="dk1"/>
              </a:buClr>
              <a:buSzPts val="1600"/>
              <a:buChar char="•"/>
            </a:pPr>
            <a:r>
              <a:rPr lang="en-US" sz="1700">
                <a:latin typeface="Century Gothic"/>
                <a:ea typeface="Century Gothic"/>
                <a:cs typeface="Century Gothic"/>
                <a:sym typeface="Century Gothic"/>
              </a:rPr>
              <a:t>Marketing </a:t>
            </a:r>
            <a:r>
              <a:rPr lang="en-US" sz="1600">
                <a:latin typeface="Century Gothic"/>
                <a:ea typeface="Century Gothic"/>
                <a:cs typeface="Century Gothic"/>
                <a:sym typeface="Century Gothic"/>
              </a:rPr>
              <a:t> </a:t>
            </a:r>
            <a:endParaRPr/>
          </a:p>
        </p:txBody>
      </p:sp>
      <p:pic>
        <p:nvPicPr>
          <p:cNvPr id="104" name="Google Shape;104;p15"/>
          <p:cNvPicPr preferRelativeResize="0"/>
          <p:nvPr/>
        </p:nvPicPr>
        <p:blipFill rotWithShape="1">
          <a:blip r:embed="rId3">
            <a:alphaModFix/>
          </a:blip>
          <a:srcRect l="11770" t="27430" r="12385" b="52005"/>
          <a:stretch/>
        </p:blipFill>
        <p:spPr>
          <a:xfrm>
            <a:off x="825500" y="1265175"/>
            <a:ext cx="7028701" cy="3008800"/>
          </a:xfrm>
          <a:prstGeom prst="rect">
            <a:avLst/>
          </a:prstGeom>
          <a:noFill/>
          <a:ln>
            <a:noFill/>
          </a:ln>
        </p:spPr>
      </p:pic>
      <p:cxnSp>
        <p:nvCxnSpPr>
          <p:cNvPr id="105" name="Google Shape;105;p15"/>
          <p:cNvCxnSpPr/>
          <p:nvPr/>
        </p:nvCxnSpPr>
        <p:spPr>
          <a:xfrm>
            <a:off x="628650" y="1265175"/>
            <a:ext cx="7607400" cy="0"/>
          </a:xfrm>
          <a:prstGeom prst="straightConnector1">
            <a:avLst/>
          </a:prstGeom>
          <a:noFill/>
          <a:ln w="28575" cap="flat" cmpd="sng">
            <a:solidFill>
              <a:srgbClr val="AE302A"/>
            </a:solidFill>
            <a:prstDash val="solid"/>
            <a:round/>
            <a:headEnd type="none" w="med" len="med"/>
            <a:tailEnd type="none" w="med" len="med"/>
          </a:ln>
        </p:spPr>
      </p:cxnSp>
      <p:sp>
        <p:nvSpPr>
          <p:cNvPr id="106" name="Google Shape;106;p15"/>
          <p:cNvSpPr txBox="1">
            <a:spLocks noGrp="1"/>
          </p:cNvSpPr>
          <p:nvPr>
            <p:ph type="body" idx="1"/>
          </p:nvPr>
        </p:nvSpPr>
        <p:spPr>
          <a:xfrm>
            <a:off x="4807788" y="4273975"/>
            <a:ext cx="3750900" cy="2213700"/>
          </a:xfrm>
          <a:prstGeom prst="rect">
            <a:avLst/>
          </a:prstGeom>
          <a:noFill/>
          <a:ln>
            <a:noFill/>
          </a:ln>
        </p:spPr>
        <p:txBody>
          <a:bodyPr spcFirstLastPara="1" wrap="square" lIns="114300" tIns="0" rIns="91425" bIns="0" anchor="t" anchorCtr="0">
            <a:spAutoFit/>
          </a:bodyPr>
          <a:lstStyle/>
          <a:p>
            <a:pPr marL="0" lvl="0" indent="0" algn="l" rtl="0">
              <a:lnSpc>
                <a:spcPct val="90000"/>
              </a:lnSpc>
              <a:spcBef>
                <a:spcPts val="0"/>
              </a:spcBef>
              <a:spcAft>
                <a:spcPts val="0"/>
              </a:spcAft>
              <a:buNone/>
            </a:pPr>
            <a:endParaRPr sz="100"/>
          </a:p>
          <a:p>
            <a:pPr marL="228600" lvl="0" indent="-222250" algn="l" rtl="0">
              <a:spcBef>
                <a:spcPts val="1000"/>
              </a:spcBef>
              <a:spcAft>
                <a:spcPts val="0"/>
              </a:spcAft>
              <a:buSzPts val="1700"/>
              <a:buChar char="•"/>
            </a:pPr>
            <a:r>
              <a:rPr lang="en-US" sz="1700">
                <a:latin typeface="Century Gothic"/>
                <a:ea typeface="Century Gothic"/>
                <a:cs typeface="Century Gothic"/>
                <a:sym typeface="Century Gothic"/>
              </a:rPr>
              <a:t>Membership</a:t>
            </a:r>
            <a:endParaRPr sz="1700">
              <a:latin typeface="Century Gothic"/>
              <a:ea typeface="Century Gothic"/>
              <a:cs typeface="Century Gothic"/>
              <a:sym typeface="Century Gothic"/>
            </a:endParaRPr>
          </a:p>
          <a:p>
            <a:pPr marL="228600" lvl="0" indent="-2222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Neighborhood Enhancement</a:t>
            </a:r>
            <a:endParaRPr sz="2900"/>
          </a:p>
          <a:p>
            <a:pPr marL="228600" lvl="0" indent="-2222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Parks</a:t>
            </a:r>
            <a:endParaRPr sz="2900"/>
          </a:p>
          <a:p>
            <a:pPr marL="228600" lvl="0" indent="-2222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Safety</a:t>
            </a:r>
            <a:endParaRPr sz="2900"/>
          </a:p>
          <a:p>
            <a:pPr marL="228600" lvl="0" indent="-2222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Social</a:t>
            </a:r>
            <a:endParaRPr sz="2900"/>
          </a:p>
          <a:p>
            <a:pPr marL="228600" lvl="0" indent="-222250" algn="l" rtl="0">
              <a:lnSpc>
                <a:spcPct val="90000"/>
              </a:lnSpc>
              <a:spcBef>
                <a:spcPts val="1000"/>
              </a:spcBef>
              <a:spcAft>
                <a:spcPts val="0"/>
              </a:spcAft>
              <a:buClr>
                <a:schemeClr val="dk1"/>
              </a:buClr>
              <a:buSzPts val="1700"/>
              <a:buChar char="•"/>
            </a:pPr>
            <a:r>
              <a:rPr lang="en-US" sz="1700">
                <a:latin typeface="Century Gothic"/>
                <a:ea typeface="Century Gothic"/>
                <a:cs typeface="Century Gothic"/>
                <a:sym typeface="Century Gothic"/>
              </a:rPr>
              <a:t>Transportation</a:t>
            </a:r>
            <a:endParaRPr sz="2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6"/>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past yearThi</a:t>
            </a:r>
            <a:endParaRPr sz="1800" b="0" i="0" u="none" strike="noStrike" cap="none">
              <a:solidFill>
                <a:schemeClr val="lt1"/>
              </a:solidFill>
              <a:latin typeface="Calibri"/>
              <a:ea typeface="Calibri"/>
              <a:cs typeface="Calibri"/>
              <a:sym typeface="Calibri"/>
            </a:endParaRPr>
          </a:p>
        </p:txBody>
      </p:sp>
      <p:sp>
        <p:nvSpPr>
          <p:cNvPr id="112" name="Google Shape;112;p1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None/>
            </a:pPr>
            <a:r>
              <a:rPr lang="en-US" sz="2500" b="1">
                <a:latin typeface="Century Gothic"/>
                <a:ea typeface="Century Gothic"/>
                <a:cs typeface="Century Gothic"/>
                <a:sym typeface="Century Gothic"/>
              </a:rPr>
              <a:t>         Communications	</a:t>
            </a:r>
            <a:endParaRPr sz="5300" b="1"/>
          </a:p>
        </p:txBody>
      </p:sp>
      <p:cxnSp>
        <p:nvCxnSpPr>
          <p:cNvPr id="113" name="Google Shape;113;p16"/>
          <p:cNvCxnSpPr/>
          <p:nvPr/>
        </p:nvCxnSpPr>
        <p:spPr>
          <a:xfrm>
            <a:off x="628650" y="1380775"/>
            <a:ext cx="7607400" cy="0"/>
          </a:xfrm>
          <a:prstGeom prst="straightConnector1">
            <a:avLst/>
          </a:prstGeom>
          <a:noFill/>
          <a:ln w="28575" cap="flat" cmpd="sng">
            <a:solidFill>
              <a:srgbClr val="AE302A"/>
            </a:solidFill>
            <a:prstDash val="solid"/>
            <a:round/>
            <a:headEnd type="none" w="med" len="med"/>
            <a:tailEnd type="none" w="med" len="med"/>
          </a:ln>
        </p:spPr>
      </p:cxnSp>
      <p:sp>
        <p:nvSpPr>
          <p:cNvPr id="114" name="Google Shape;114;p16"/>
          <p:cNvSpPr txBox="1"/>
          <p:nvPr/>
        </p:nvSpPr>
        <p:spPr>
          <a:xfrm>
            <a:off x="317850" y="1562275"/>
            <a:ext cx="8508300" cy="5202600"/>
          </a:xfrm>
          <a:prstGeom prst="rect">
            <a:avLst/>
          </a:prstGeom>
          <a:noFill/>
          <a:ln>
            <a:noFill/>
          </a:ln>
        </p:spPr>
        <p:txBody>
          <a:bodyPr spcFirstLastPara="1" wrap="square" lIns="91425" tIns="0" rIns="91425" bIns="0" anchor="t" anchorCtr="0">
            <a:spAutoFit/>
          </a:bodyPr>
          <a:lstStyle/>
          <a:p>
            <a:pPr marL="628650" lvl="0" indent="-317500" algn="l" rtl="0">
              <a:lnSpc>
                <a:spcPct val="100000"/>
              </a:lnSpc>
              <a:spcBef>
                <a:spcPts val="1200"/>
              </a:spcBef>
              <a:spcAft>
                <a:spcPts val="0"/>
              </a:spcAft>
              <a:buClr>
                <a:srgbClr val="222222"/>
              </a:buClr>
              <a:buSzPts val="1400"/>
              <a:buFont typeface="Century Gothic"/>
              <a:buChar char="●"/>
            </a:pPr>
            <a:r>
              <a:rPr lang="en-US" b="1">
                <a:solidFill>
                  <a:srgbClr val="222222"/>
                </a:solidFill>
                <a:latin typeface="Century Gothic"/>
                <a:ea typeface="Century Gothic"/>
                <a:cs typeface="Century Gothic"/>
                <a:sym typeface="Century Gothic"/>
              </a:rPr>
              <a:t>Monthly Newsletters </a:t>
            </a:r>
            <a:endParaRPr b="1">
              <a:solidFill>
                <a:srgbClr val="222222"/>
              </a:solidFill>
              <a:latin typeface="Century Gothic"/>
              <a:ea typeface="Century Gothic"/>
              <a:cs typeface="Century Gothic"/>
              <a:sym typeface="Century Gothic"/>
            </a:endParaRPr>
          </a:p>
          <a:p>
            <a:pPr marL="914400" lvl="0" indent="0" algn="l" rtl="0">
              <a:lnSpc>
                <a:spcPct val="100000"/>
              </a:lnSpc>
              <a:spcBef>
                <a:spcPts val="1200"/>
              </a:spcBef>
              <a:spcAft>
                <a:spcPts val="0"/>
              </a:spcAft>
              <a:buNone/>
            </a:pPr>
            <a:r>
              <a:rPr lang="en-US">
                <a:solidFill>
                  <a:srgbClr val="222222"/>
                </a:solidFill>
                <a:latin typeface="Century Gothic"/>
                <a:ea typeface="Century Gothic"/>
                <a:cs typeface="Century Gothic"/>
                <a:sym typeface="Century Gothic"/>
              </a:rPr>
              <a:t>We have 1,378 Subscribers, a 3% increase from last year.</a:t>
            </a:r>
            <a:endParaRPr>
              <a:solidFill>
                <a:srgbClr val="222222"/>
              </a:solidFill>
              <a:latin typeface="Century Gothic"/>
              <a:ea typeface="Century Gothic"/>
              <a:cs typeface="Century Gothic"/>
              <a:sym typeface="Century Gothic"/>
            </a:endParaRPr>
          </a:p>
          <a:p>
            <a:pPr marL="914400" lvl="0" indent="0" algn="l" rtl="0">
              <a:lnSpc>
                <a:spcPct val="100000"/>
              </a:lnSpc>
              <a:spcBef>
                <a:spcPts val="1200"/>
              </a:spcBef>
              <a:spcAft>
                <a:spcPts val="0"/>
              </a:spcAft>
              <a:buNone/>
            </a:pPr>
            <a:r>
              <a:rPr lang="en-US">
                <a:solidFill>
                  <a:srgbClr val="222222"/>
                </a:solidFill>
                <a:latin typeface="Century Gothic"/>
                <a:ea typeface="Century Gothic"/>
                <a:cs typeface="Century Gothic"/>
                <a:sym typeface="Century Gothic"/>
              </a:rPr>
              <a:t>60% of these are highly or usually engaged with the content</a:t>
            </a:r>
            <a:endParaRPr>
              <a:solidFill>
                <a:srgbClr val="222222"/>
              </a:solidFill>
              <a:latin typeface="Century Gothic"/>
              <a:ea typeface="Century Gothic"/>
              <a:cs typeface="Century Gothic"/>
              <a:sym typeface="Century Gothic"/>
            </a:endParaRPr>
          </a:p>
          <a:p>
            <a:pPr marL="914400" lvl="0" indent="0" algn="l" rtl="0">
              <a:lnSpc>
                <a:spcPct val="100000"/>
              </a:lnSpc>
              <a:spcBef>
                <a:spcPts val="1200"/>
              </a:spcBef>
              <a:spcAft>
                <a:spcPts val="0"/>
              </a:spcAft>
              <a:buNone/>
            </a:pPr>
            <a:r>
              <a:rPr lang="en-US">
                <a:solidFill>
                  <a:srgbClr val="222222"/>
                </a:solidFill>
                <a:latin typeface="Century Gothic"/>
                <a:ea typeface="Century Gothic"/>
                <a:cs typeface="Century Gothic"/>
                <a:sym typeface="Century Gothic"/>
              </a:rPr>
              <a:t>Our "open rate" is 18% higher than comparable groups</a:t>
            </a:r>
            <a:endParaRPr>
              <a:solidFill>
                <a:srgbClr val="222222"/>
              </a:solidFill>
              <a:latin typeface="Century Gothic"/>
              <a:ea typeface="Century Gothic"/>
              <a:cs typeface="Century Gothic"/>
              <a:sym typeface="Century Gothic"/>
            </a:endParaRPr>
          </a:p>
          <a:p>
            <a:pPr marL="596900" lvl="0" indent="-285750" algn="l" rtl="0">
              <a:lnSpc>
                <a:spcPct val="100000"/>
              </a:lnSpc>
              <a:spcBef>
                <a:spcPts val="1200"/>
              </a:spcBef>
              <a:spcAft>
                <a:spcPts val="0"/>
              </a:spcAft>
              <a:buClr>
                <a:srgbClr val="222222"/>
              </a:buClr>
              <a:buSzPts val="1400"/>
              <a:buFont typeface="Century Gothic"/>
              <a:buChar char="●"/>
            </a:pPr>
            <a:r>
              <a:rPr lang="en-US" b="1">
                <a:solidFill>
                  <a:srgbClr val="222222"/>
                </a:solidFill>
                <a:latin typeface="Century Gothic"/>
                <a:ea typeface="Century Gothic"/>
                <a:cs typeface="Century Gothic"/>
                <a:sym typeface="Century Gothic"/>
              </a:rPr>
              <a:t>Instagram Activity</a:t>
            </a:r>
            <a:endParaRPr b="1">
              <a:solidFill>
                <a:srgbClr val="222222"/>
              </a:solidFill>
              <a:latin typeface="Century Gothic"/>
              <a:ea typeface="Century Gothic"/>
              <a:cs typeface="Century Gothic"/>
              <a:sym typeface="Century Gothic"/>
            </a:endParaRPr>
          </a:p>
          <a:p>
            <a:pPr marL="914400" lvl="0" indent="0" algn="l" rtl="0">
              <a:lnSpc>
                <a:spcPct val="100000"/>
              </a:lnSpc>
              <a:spcBef>
                <a:spcPts val="1200"/>
              </a:spcBef>
              <a:spcAft>
                <a:spcPts val="0"/>
              </a:spcAft>
              <a:buNone/>
            </a:pPr>
            <a:r>
              <a:rPr lang="en-US">
                <a:solidFill>
                  <a:srgbClr val="222222"/>
                </a:solidFill>
                <a:latin typeface="Century Gothic"/>
                <a:ea typeface="Century Gothic"/>
                <a:cs typeface="Century Gothic"/>
                <a:sym typeface="Century Gothic"/>
              </a:rPr>
              <a:t>We currently have 1,045 followers, including other community groups like North Beach and TelHi. Photos of people participating in our activities tend to be more frequently commented on.</a:t>
            </a:r>
            <a:endParaRPr>
              <a:solidFill>
                <a:srgbClr val="222222"/>
              </a:solidFill>
              <a:latin typeface="Century Gothic"/>
              <a:ea typeface="Century Gothic"/>
              <a:cs typeface="Century Gothic"/>
              <a:sym typeface="Century Gothic"/>
            </a:endParaRPr>
          </a:p>
          <a:p>
            <a:pPr marL="571500" lvl="0" indent="-260350" algn="l" rtl="0">
              <a:lnSpc>
                <a:spcPct val="100000"/>
              </a:lnSpc>
              <a:spcBef>
                <a:spcPts val="1200"/>
              </a:spcBef>
              <a:spcAft>
                <a:spcPts val="0"/>
              </a:spcAft>
              <a:buClr>
                <a:srgbClr val="222222"/>
              </a:buClr>
              <a:buSzPts val="1400"/>
              <a:buFont typeface="Century Gothic"/>
              <a:buChar char="●"/>
            </a:pPr>
            <a:r>
              <a:rPr lang="en-US" b="1">
                <a:solidFill>
                  <a:srgbClr val="222222"/>
                </a:solidFill>
                <a:latin typeface="Century Gothic"/>
                <a:ea typeface="Century Gothic"/>
                <a:cs typeface="Century Gothic"/>
                <a:sym typeface="Century Gothic"/>
              </a:rPr>
              <a:t> Website</a:t>
            </a:r>
            <a:r>
              <a:rPr lang="en-US">
                <a:solidFill>
                  <a:srgbClr val="222222"/>
                </a:solidFill>
                <a:latin typeface="Century Gothic"/>
                <a:ea typeface="Century Gothic"/>
                <a:cs typeface="Century Gothic"/>
                <a:sym typeface="Century Gothic"/>
              </a:rPr>
              <a:t> </a:t>
            </a:r>
            <a:endParaRPr>
              <a:solidFill>
                <a:srgbClr val="222222"/>
              </a:solidFill>
              <a:latin typeface="Century Gothic"/>
              <a:ea typeface="Century Gothic"/>
              <a:cs typeface="Century Gothic"/>
              <a:sym typeface="Century Gothic"/>
            </a:endParaRPr>
          </a:p>
          <a:p>
            <a:pPr marL="914400" lvl="0" indent="0" algn="l" rtl="0">
              <a:lnSpc>
                <a:spcPct val="100000"/>
              </a:lnSpc>
              <a:spcBef>
                <a:spcPts val="1200"/>
              </a:spcBef>
              <a:spcAft>
                <a:spcPts val="0"/>
              </a:spcAft>
              <a:buNone/>
            </a:pPr>
            <a:r>
              <a:rPr lang="en-US">
                <a:solidFill>
                  <a:srgbClr val="222222"/>
                </a:solidFill>
                <a:latin typeface="Century Gothic"/>
                <a:ea typeface="Century Gothic"/>
                <a:cs typeface="Century Gothic"/>
                <a:sym typeface="Century Gothic"/>
              </a:rPr>
              <a:t>We have focused on uploading more current news items, updates about our activities and neighborhood issues and events which has driven a significant increase in traffic over last year with 12,200 visits. The events page drives has the highest traffic with more visitors coming from the google search engine.</a:t>
            </a:r>
            <a:endParaRPr>
              <a:solidFill>
                <a:srgbClr val="222222"/>
              </a:solidFill>
              <a:latin typeface="Century Gothic"/>
              <a:ea typeface="Century Gothic"/>
              <a:cs typeface="Century Gothic"/>
              <a:sym typeface="Century Gothic"/>
            </a:endParaRPr>
          </a:p>
          <a:p>
            <a:pPr marL="600075" lvl="0" indent="-288925" algn="l" rtl="0">
              <a:spcBef>
                <a:spcPts val="1200"/>
              </a:spcBef>
              <a:spcAft>
                <a:spcPts val="0"/>
              </a:spcAft>
              <a:buClr>
                <a:srgbClr val="222222"/>
              </a:buClr>
              <a:buSzPts val="1400"/>
              <a:buFont typeface="Century Gothic"/>
              <a:buChar char="●"/>
            </a:pPr>
            <a:r>
              <a:rPr lang="en-US" b="1">
                <a:solidFill>
                  <a:srgbClr val="222222"/>
                </a:solidFill>
                <a:latin typeface="Century Gothic"/>
                <a:ea typeface="Century Gothic"/>
                <a:cs typeface="Century Gothic"/>
                <a:sym typeface="Century Gothic"/>
              </a:rPr>
              <a:t>Google Search Initiative</a:t>
            </a:r>
            <a:endParaRPr b="1">
              <a:solidFill>
                <a:srgbClr val="222222"/>
              </a:solidFill>
              <a:latin typeface="Century Gothic"/>
              <a:ea typeface="Century Gothic"/>
              <a:cs typeface="Century Gothic"/>
              <a:sym typeface="Century Gothic"/>
            </a:endParaRPr>
          </a:p>
          <a:p>
            <a:pPr marL="914400" lvl="0" indent="0" algn="l" rtl="0">
              <a:spcBef>
                <a:spcPts val="1200"/>
              </a:spcBef>
              <a:spcAft>
                <a:spcPts val="0"/>
              </a:spcAft>
              <a:buClr>
                <a:schemeClr val="dk1"/>
              </a:buClr>
              <a:buSzPts val="1100"/>
              <a:buFont typeface="Arial"/>
              <a:buNone/>
            </a:pPr>
            <a:r>
              <a:rPr lang="en-US">
                <a:solidFill>
                  <a:srgbClr val="222222"/>
                </a:solidFill>
                <a:latin typeface="Century Gothic"/>
                <a:ea typeface="Century Gothic"/>
                <a:cs typeface="Century Gothic"/>
                <a:sym typeface="Century Gothic"/>
              </a:rPr>
              <a:t>With the goal of raising awareness about RHN, its work and to increase participation in our activities we will soon be launching an awareness campaign.</a:t>
            </a:r>
            <a:endParaRPr>
              <a:solidFill>
                <a:srgbClr val="222222"/>
              </a:solidFill>
              <a:latin typeface="Century Gothic"/>
              <a:ea typeface="Century Gothic"/>
              <a:cs typeface="Century Gothic"/>
              <a:sym typeface="Century Gothic"/>
            </a:endParaRPr>
          </a:p>
          <a:p>
            <a:pPr marL="0" lvl="0" indent="0" algn="l" rtl="0">
              <a:lnSpc>
                <a:spcPct val="100000"/>
              </a:lnSpc>
              <a:spcBef>
                <a:spcPts val="1200"/>
              </a:spcBef>
              <a:spcAft>
                <a:spcPts val="0"/>
              </a:spcAft>
              <a:buNone/>
            </a:pPr>
            <a:endParaRPr>
              <a:latin typeface="Calibri"/>
              <a:ea typeface="Calibri"/>
              <a:cs typeface="Calibri"/>
              <a:sym typeface="Calibri"/>
            </a:endParaRPr>
          </a:p>
        </p:txBody>
      </p:sp>
      <p:pic>
        <p:nvPicPr>
          <p:cNvPr id="115" name="Google Shape;115;p16"/>
          <p:cNvPicPr preferRelativeResize="0"/>
          <p:nvPr/>
        </p:nvPicPr>
        <p:blipFill>
          <a:blip r:embed="rId3">
            <a:alphaModFix/>
          </a:blip>
          <a:stretch>
            <a:fillRect/>
          </a:stretch>
        </p:blipFill>
        <p:spPr>
          <a:xfrm>
            <a:off x="628650" y="485575"/>
            <a:ext cx="826775" cy="85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p:nvPr/>
        </p:nvSpPr>
        <p:spPr>
          <a:xfrm>
            <a:off x="120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17"/>
          <p:cNvSpPr txBox="1">
            <a:spLocks noGrp="1"/>
          </p:cNvSpPr>
          <p:nvPr>
            <p:ph type="title"/>
          </p:nvPr>
        </p:nvSpPr>
        <p:spPr>
          <a:xfrm>
            <a:off x="617938" y="130075"/>
            <a:ext cx="84027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None/>
            </a:pPr>
            <a:r>
              <a:rPr lang="en-US" sz="2500" b="1">
                <a:latin typeface="Century Gothic"/>
                <a:ea typeface="Century Gothic"/>
                <a:cs typeface="Century Gothic"/>
                <a:sym typeface="Century Gothic"/>
              </a:rPr>
              <a:t>      Design, Zoning and Land Use (DZLU) Committee</a:t>
            </a:r>
            <a:endParaRPr sz="5300" b="1"/>
          </a:p>
        </p:txBody>
      </p:sp>
      <p:cxnSp>
        <p:nvCxnSpPr>
          <p:cNvPr id="122" name="Google Shape;122;p17"/>
          <p:cNvCxnSpPr/>
          <p:nvPr/>
        </p:nvCxnSpPr>
        <p:spPr>
          <a:xfrm rot="10800000" flipH="1">
            <a:off x="255275" y="1119850"/>
            <a:ext cx="8411700" cy="32100"/>
          </a:xfrm>
          <a:prstGeom prst="straightConnector1">
            <a:avLst/>
          </a:prstGeom>
          <a:noFill/>
          <a:ln w="28575" cap="flat" cmpd="sng">
            <a:solidFill>
              <a:srgbClr val="AE302A"/>
            </a:solidFill>
            <a:prstDash val="solid"/>
            <a:round/>
            <a:headEnd type="none" w="med" len="med"/>
            <a:tailEnd type="none" w="med" len="med"/>
          </a:ln>
        </p:spPr>
      </p:cxnSp>
      <p:sp>
        <p:nvSpPr>
          <p:cNvPr id="123" name="Google Shape;123;p17"/>
          <p:cNvSpPr txBox="1"/>
          <p:nvPr/>
        </p:nvSpPr>
        <p:spPr>
          <a:xfrm>
            <a:off x="275050" y="2685500"/>
            <a:ext cx="7607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Calibri"/>
              <a:ea typeface="Calibri"/>
              <a:cs typeface="Calibri"/>
              <a:sym typeface="Calibri"/>
            </a:endParaRPr>
          </a:p>
        </p:txBody>
      </p:sp>
      <p:sp>
        <p:nvSpPr>
          <p:cNvPr id="124" name="Google Shape;124;p17"/>
          <p:cNvSpPr txBox="1"/>
          <p:nvPr/>
        </p:nvSpPr>
        <p:spPr>
          <a:xfrm>
            <a:off x="558575" y="4777475"/>
            <a:ext cx="7950900" cy="18870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Century Gothic"/>
              <a:buChar char="●"/>
            </a:pPr>
            <a:r>
              <a:rPr lang="en-US" b="1">
                <a:latin typeface="Century Gothic"/>
                <a:ea typeface="Century Gothic"/>
                <a:cs typeface="Century Gothic"/>
                <a:sym typeface="Century Gothic"/>
              </a:rPr>
              <a:t>Housing Element:</a:t>
            </a:r>
            <a:endParaRPr b="1">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a:latin typeface="Century Gothic"/>
                <a:ea typeface="Century Gothic"/>
                <a:cs typeface="Century Gothic"/>
                <a:sym typeface="Century Gothic"/>
              </a:rPr>
              <a:t>DZLU reviewed draft rezoning proposals and provided input to the Planning Commission. We support increased density along major commercial corridors such as Van Ness Ave. and Polk St., but have raised concerns about increasing heights to 65 feet north of Bay St. near the waterfront and historic properties, and in several smaller-scaled residential neighborhoods east of Polk St.</a:t>
            </a:r>
            <a:endParaRPr>
              <a:latin typeface="Calibri"/>
              <a:ea typeface="Calibri"/>
              <a:cs typeface="Calibri"/>
              <a:sym typeface="Calibri"/>
            </a:endParaRPr>
          </a:p>
        </p:txBody>
      </p:sp>
      <p:sp>
        <p:nvSpPr>
          <p:cNvPr id="125" name="Google Shape;125;p17"/>
          <p:cNvSpPr txBox="1"/>
          <p:nvPr/>
        </p:nvSpPr>
        <p:spPr>
          <a:xfrm>
            <a:off x="558575" y="3386075"/>
            <a:ext cx="7805100" cy="13914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Century Gothic"/>
              <a:buChar char="●"/>
            </a:pPr>
            <a:r>
              <a:rPr lang="en-US" b="1">
                <a:latin typeface="Century Gothic"/>
                <a:ea typeface="Century Gothic"/>
                <a:cs typeface="Century Gothic"/>
                <a:sym typeface="Century Gothic"/>
              </a:rPr>
              <a:t>North Beach Historic Context Statement:</a:t>
            </a:r>
            <a:endParaRPr b="1">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a:latin typeface="Century Gothic"/>
                <a:ea typeface="Century Gothic"/>
                <a:cs typeface="Century Gothic"/>
                <a:sym typeface="Century Gothic"/>
              </a:rPr>
              <a:t>RHN supported adoption by the Historic Preservation Commission of the North Beach Historic Context Statement, prepared by the Northeast San Francisco Conservancy. This resource documents the special beauty and historic significance of several blocks on the east-facing slope of Russian Hill.</a:t>
            </a:r>
            <a:endParaRPr>
              <a:latin typeface="Calibri"/>
              <a:ea typeface="Calibri"/>
              <a:cs typeface="Calibri"/>
              <a:sym typeface="Calibri"/>
            </a:endParaRPr>
          </a:p>
        </p:txBody>
      </p:sp>
      <p:sp>
        <p:nvSpPr>
          <p:cNvPr id="126" name="Google Shape;126;p17"/>
          <p:cNvSpPr txBox="1"/>
          <p:nvPr/>
        </p:nvSpPr>
        <p:spPr>
          <a:xfrm>
            <a:off x="366500" y="1119850"/>
            <a:ext cx="8003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entury Gothic"/>
                <a:ea typeface="Century Gothic"/>
                <a:cs typeface="Century Gothic"/>
                <a:sym typeface="Century Gothic"/>
              </a:rPr>
              <a:t>Helping to shape projects and land use policies that will benefit Russian Hill and the city</a:t>
            </a:r>
            <a:endParaRPr>
              <a:latin typeface="Century Gothic"/>
              <a:ea typeface="Century Gothic"/>
              <a:cs typeface="Century Gothic"/>
              <a:sym typeface="Century Gothic"/>
            </a:endParaRPr>
          </a:p>
        </p:txBody>
      </p:sp>
      <p:sp>
        <p:nvSpPr>
          <p:cNvPr id="127" name="Google Shape;127;p17"/>
          <p:cNvSpPr txBox="1"/>
          <p:nvPr/>
        </p:nvSpPr>
        <p:spPr>
          <a:xfrm>
            <a:off x="458875" y="1520050"/>
            <a:ext cx="8352000" cy="196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entury Gothic"/>
                <a:ea typeface="Century Gothic"/>
                <a:cs typeface="Century Gothic"/>
                <a:sym typeface="Century Gothic"/>
              </a:rPr>
              <a:t>AMONG THIS YEARS HIGHLIGHTS</a:t>
            </a:r>
            <a:endParaRPr b="1">
              <a:latin typeface="Century Gothic"/>
              <a:ea typeface="Century Gothic"/>
              <a:cs typeface="Century Gothic"/>
              <a:sym typeface="Century Gothic"/>
            </a:endParaRPr>
          </a:p>
          <a:p>
            <a:pPr marL="0" lvl="0" indent="0" algn="l" rtl="0">
              <a:spcBef>
                <a:spcPts val="0"/>
              </a:spcBef>
              <a:spcAft>
                <a:spcPts val="0"/>
              </a:spcAft>
              <a:buNone/>
            </a:pPr>
            <a:endParaRPr sz="200" b="1">
              <a:latin typeface="Century Gothic"/>
              <a:ea typeface="Century Gothic"/>
              <a:cs typeface="Century Gothic"/>
              <a:sym typeface="Century Gothic"/>
            </a:endParaRPr>
          </a:p>
          <a:p>
            <a:pPr marL="0" lvl="0" indent="0" algn="l" rtl="0">
              <a:spcBef>
                <a:spcPts val="0"/>
              </a:spcBef>
              <a:spcAft>
                <a:spcPts val="0"/>
              </a:spcAft>
              <a:buNone/>
            </a:pPr>
            <a:endParaRPr sz="500" b="1">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US" b="1">
                <a:solidFill>
                  <a:schemeClr val="dk1"/>
                </a:solidFill>
                <a:latin typeface="Century Gothic"/>
                <a:ea typeface="Century Gothic"/>
                <a:cs typeface="Century Gothic"/>
                <a:sym typeface="Century Gothic"/>
              </a:rPr>
              <a:t>Replacement in-kind of the deteriorated Macondray Lane entry trellis:</a:t>
            </a:r>
            <a:endParaRPr b="1">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a:solidFill>
                  <a:schemeClr val="dk1"/>
                </a:solidFill>
                <a:latin typeface="Century Gothic"/>
                <a:ea typeface="Century Gothic"/>
                <a:cs typeface="Century Gothic"/>
                <a:sym typeface="Century Gothic"/>
              </a:rPr>
              <a:t>Construction is planned for this summer. The iconic gateway to the Macondray Lane is on the National Register Historic District and also the fabled setting of Armistead Maupin’s Tales of the City. </a:t>
            </a:r>
            <a:endParaRPr>
              <a:solidFill>
                <a:schemeClr val="dk1"/>
              </a:solidFill>
              <a:latin typeface="Century Gothic"/>
              <a:ea typeface="Century Gothic"/>
              <a:cs typeface="Century Gothic"/>
              <a:sym typeface="Century Gothic"/>
            </a:endParaRPr>
          </a:p>
          <a:p>
            <a:pPr marL="914400" lvl="0" indent="0" algn="l" rtl="0">
              <a:lnSpc>
                <a:spcPct val="115000"/>
              </a:lnSpc>
              <a:spcBef>
                <a:spcPts val="0"/>
              </a:spcBef>
              <a:spcAft>
                <a:spcPts val="0"/>
              </a:spcAft>
              <a:buNone/>
            </a:pPr>
            <a:r>
              <a:rPr lang="en-US">
                <a:solidFill>
                  <a:schemeClr val="dk1"/>
                </a:solidFill>
                <a:latin typeface="Century Gothic"/>
                <a:ea typeface="Century Gothic"/>
                <a:cs typeface="Century Gothic"/>
                <a:sym typeface="Century Gothic"/>
              </a:rPr>
              <a:t>We were able to make this happen thanks to funds we successfully raised from generous neighbors and devotees, as well as securing a seed grand from RHN.</a:t>
            </a:r>
            <a:endParaRPr>
              <a:latin typeface="Century Gothic"/>
              <a:ea typeface="Century Gothic"/>
              <a:cs typeface="Century Gothic"/>
              <a:sym typeface="Century Gothic"/>
            </a:endParaRPr>
          </a:p>
        </p:txBody>
      </p:sp>
      <p:pic>
        <p:nvPicPr>
          <p:cNvPr id="128" name="Google Shape;128;p17"/>
          <p:cNvPicPr preferRelativeResize="0"/>
          <p:nvPr/>
        </p:nvPicPr>
        <p:blipFill>
          <a:blip r:embed="rId3">
            <a:alphaModFix/>
          </a:blip>
          <a:stretch>
            <a:fillRect/>
          </a:stretch>
        </p:blipFill>
        <p:spPr>
          <a:xfrm>
            <a:off x="366510" y="268763"/>
            <a:ext cx="836577" cy="85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8"/>
          <p:cNvSpPr/>
          <p:nvPr/>
        </p:nvSpPr>
        <p:spPr>
          <a:xfrm>
            <a:off x="120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18"/>
          <p:cNvSpPr txBox="1">
            <a:spLocks noGrp="1"/>
          </p:cNvSpPr>
          <p:nvPr>
            <p:ph type="title"/>
          </p:nvPr>
        </p:nvSpPr>
        <p:spPr>
          <a:xfrm>
            <a:off x="628650" y="-117875"/>
            <a:ext cx="7886700" cy="1082100"/>
          </a:xfrm>
          <a:prstGeom prst="rect">
            <a:avLst/>
          </a:prstGeom>
          <a:noFill/>
          <a:ln>
            <a:noFill/>
          </a:ln>
        </p:spPr>
        <p:txBody>
          <a:bodyPr spcFirstLastPara="1" wrap="square" lIns="91425" tIns="0" rIns="91425" bIns="45700" anchor="ctr" anchorCtr="0">
            <a:normAutofit/>
          </a:bodyPr>
          <a:lstStyle/>
          <a:p>
            <a:pPr marL="0" lvl="0" indent="0" algn="l" rtl="0">
              <a:spcBef>
                <a:spcPts val="1000"/>
              </a:spcBef>
              <a:spcAft>
                <a:spcPts val="0"/>
              </a:spcAft>
              <a:buNone/>
            </a:pPr>
            <a:r>
              <a:rPr lang="en-US" sz="2500" b="1">
                <a:latin typeface="Century Gothic"/>
                <a:ea typeface="Century Gothic"/>
                <a:cs typeface="Century Gothic"/>
                <a:sym typeface="Century Gothic"/>
              </a:rPr>
              <a:t>Design, Zoning and Land Use (DZLU) Committee</a:t>
            </a:r>
            <a:endParaRPr sz="5300" b="1"/>
          </a:p>
        </p:txBody>
      </p:sp>
      <p:cxnSp>
        <p:nvCxnSpPr>
          <p:cNvPr id="135" name="Google Shape;135;p18"/>
          <p:cNvCxnSpPr/>
          <p:nvPr/>
        </p:nvCxnSpPr>
        <p:spPr>
          <a:xfrm>
            <a:off x="553625" y="727150"/>
            <a:ext cx="7607400" cy="0"/>
          </a:xfrm>
          <a:prstGeom prst="straightConnector1">
            <a:avLst/>
          </a:prstGeom>
          <a:noFill/>
          <a:ln w="28575" cap="flat" cmpd="sng">
            <a:solidFill>
              <a:srgbClr val="AE302A"/>
            </a:solidFill>
            <a:prstDash val="solid"/>
            <a:round/>
            <a:headEnd type="none" w="med" len="med"/>
            <a:tailEnd type="none" w="med" len="med"/>
          </a:ln>
        </p:spPr>
      </p:cxnSp>
      <p:sp>
        <p:nvSpPr>
          <p:cNvPr id="136" name="Google Shape;136;p18"/>
          <p:cNvSpPr txBox="1"/>
          <p:nvPr/>
        </p:nvSpPr>
        <p:spPr>
          <a:xfrm>
            <a:off x="366488" y="1549650"/>
            <a:ext cx="2989800" cy="895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dk1"/>
                </a:solidFill>
                <a:latin typeface="Century Gothic"/>
                <a:ea typeface="Century Gothic"/>
                <a:cs typeface="Century Gothic"/>
                <a:sym typeface="Century Gothic"/>
              </a:rPr>
              <a:t>Replacement in-kind of the </a:t>
            </a:r>
            <a:endParaRPr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b="1">
                <a:solidFill>
                  <a:schemeClr val="dk1"/>
                </a:solidFill>
                <a:latin typeface="Century Gothic"/>
                <a:ea typeface="Century Gothic"/>
                <a:cs typeface="Century Gothic"/>
                <a:sym typeface="Century Gothic"/>
              </a:rPr>
              <a:t>deteriorated Macondray Lane </a:t>
            </a:r>
            <a:endParaRPr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b="1">
                <a:solidFill>
                  <a:schemeClr val="dk1"/>
                </a:solidFill>
                <a:latin typeface="Century Gothic"/>
                <a:ea typeface="Century Gothic"/>
                <a:cs typeface="Century Gothic"/>
                <a:sym typeface="Century Gothic"/>
              </a:rPr>
              <a:t>entry trellis</a:t>
            </a:r>
            <a:endParaRPr>
              <a:latin typeface="Calibri"/>
              <a:ea typeface="Calibri"/>
              <a:cs typeface="Calibri"/>
              <a:sym typeface="Calibri"/>
            </a:endParaRPr>
          </a:p>
        </p:txBody>
      </p:sp>
      <p:pic>
        <p:nvPicPr>
          <p:cNvPr id="137" name="Google Shape;137;p18"/>
          <p:cNvPicPr preferRelativeResize="0"/>
          <p:nvPr/>
        </p:nvPicPr>
        <p:blipFill>
          <a:blip r:embed="rId3">
            <a:alphaModFix/>
          </a:blip>
          <a:stretch>
            <a:fillRect/>
          </a:stretch>
        </p:blipFill>
        <p:spPr>
          <a:xfrm>
            <a:off x="553634" y="3340325"/>
            <a:ext cx="3246390" cy="2578400"/>
          </a:xfrm>
          <a:prstGeom prst="rect">
            <a:avLst/>
          </a:prstGeom>
          <a:noFill/>
          <a:ln>
            <a:noFill/>
          </a:ln>
        </p:spPr>
      </p:pic>
      <p:sp>
        <p:nvSpPr>
          <p:cNvPr id="138" name="Google Shape;138;p18"/>
          <p:cNvSpPr txBox="1"/>
          <p:nvPr/>
        </p:nvSpPr>
        <p:spPr>
          <a:xfrm>
            <a:off x="5895813" y="1986575"/>
            <a:ext cx="28107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dk1"/>
                </a:solidFill>
                <a:latin typeface="Century Gothic"/>
                <a:ea typeface="Century Gothic"/>
                <a:cs typeface="Century Gothic"/>
                <a:sym typeface="Century Gothic"/>
              </a:rPr>
              <a:t>North Beach Historic </a:t>
            </a:r>
            <a:endParaRPr b="1">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b="1">
                <a:solidFill>
                  <a:schemeClr val="dk1"/>
                </a:solidFill>
                <a:latin typeface="Century Gothic"/>
                <a:ea typeface="Century Gothic"/>
                <a:cs typeface="Century Gothic"/>
                <a:sym typeface="Century Gothic"/>
              </a:rPr>
              <a:t>Context Statement</a:t>
            </a:r>
            <a:endParaRPr/>
          </a:p>
        </p:txBody>
      </p:sp>
      <p:pic>
        <p:nvPicPr>
          <p:cNvPr id="139" name="Google Shape;139;p18"/>
          <p:cNvPicPr preferRelativeResize="0"/>
          <p:nvPr/>
        </p:nvPicPr>
        <p:blipFill>
          <a:blip r:embed="rId4">
            <a:alphaModFix/>
          </a:blip>
          <a:stretch>
            <a:fillRect/>
          </a:stretch>
        </p:blipFill>
        <p:spPr>
          <a:xfrm>
            <a:off x="5941550" y="2577700"/>
            <a:ext cx="2505775" cy="3341033"/>
          </a:xfrm>
          <a:prstGeom prst="rect">
            <a:avLst/>
          </a:prstGeom>
          <a:noFill/>
          <a:ln>
            <a:noFill/>
          </a:ln>
        </p:spPr>
      </p:pic>
      <p:pic>
        <p:nvPicPr>
          <p:cNvPr id="140" name="Google Shape;140;p18"/>
          <p:cNvPicPr preferRelativeResize="0"/>
          <p:nvPr/>
        </p:nvPicPr>
        <p:blipFill>
          <a:blip r:embed="rId5">
            <a:alphaModFix/>
          </a:blip>
          <a:stretch>
            <a:fillRect/>
          </a:stretch>
        </p:blipFill>
        <p:spPr>
          <a:xfrm>
            <a:off x="3319113" y="901213"/>
            <a:ext cx="2505775" cy="2578400"/>
          </a:xfrm>
          <a:prstGeom prst="rect">
            <a:avLst/>
          </a:prstGeom>
          <a:noFill/>
          <a:ln>
            <a:noFill/>
          </a:ln>
        </p:spPr>
      </p:pic>
      <p:sp>
        <p:nvSpPr>
          <p:cNvPr id="141" name="Google Shape;141;p18"/>
          <p:cNvSpPr txBox="1"/>
          <p:nvPr/>
        </p:nvSpPr>
        <p:spPr>
          <a:xfrm>
            <a:off x="1200" y="6008650"/>
            <a:ext cx="9141600" cy="747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700" b="1">
                <a:solidFill>
                  <a:schemeClr val="dk1"/>
                </a:solidFill>
                <a:latin typeface="Century Gothic"/>
                <a:ea typeface="Century Gothic"/>
                <a:cs typeface="Century Gothic"/>
                <a:sym typeface="Century Gothic"/>
              </a:rPr>
              <a:t>We’re always eager to recruit new DZLU’ers with curiosity about planning, zoning and design!  Contact zoning@rhnsf.org</a:t>
            </a:r>
            <a:endParaRPr sz="1300">
              <a:latin typeface="Century Gothic"/>
              <a:ea typeface="Century Gothic"/>
              <a:cs typeface="Century Gothic"/>
              <a:sym typeface="Century Gothic"/>
            </a:endParaRPr>
          </a:p>
        </p:txBody>
      </p:sp>
      <p:sp>
        <p:nvSpPr>
          <p:cNvPr id="142" name="Google Shape;142;p18"/>
          <p:cNvSpPr txBox="1"/>
          <p:nvPr/>
        </p:nvSpPr>
        <p:spPr>
          <a:xfrm>
            <a:off x="3630875" y="4429425"/>
            <a:ext cx="16503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chemeClr val="dk1"/>
                </a:solidFill>
                <a:latin typeface="Century Gothic"/>
                <a:ea typeface="Century Gothic"/>
                <a:cs typeface="Century Gothic"/>
                <a:sym typeface="Century Gothic"/>
              </a:rPr>
              <a:t>Housing Element</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9"/>
          <p:cNvSpPr/>
          <p:nvPr/>
        </p:nvSpPr>
        <p:spPr>
          <a:xfrm>
            <a:off x="0" y="0"/>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9"/>
          <p:cNvSpPr txBox="1">
            <a:spLocks noGrp="1"/>
          </p:cNvSpPr>
          <p:nvPr>
            <p:ph type="title"/>
          </p:nvPr>
        </p:nvSpPr>
        <p:spPr>
          <a:xfrm>
            <a:off x="1293900" y="398575"/>
            <a:ext cx="6447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None/>
            </a:pPr>
            <a:r>
              <a:rPr lang="en-US" sz="2500" b="1">
                <a:latin typeface="Century Gothic"/>
                <a:ea typeface="Century Gothic"/>
                <a:cs typeface="Century Gothic"/>
                <a:sym typeface="Century Gothic"/>
              </a:rPr>
              <a:t>Families</a:t>
            </a:r>
            <a:endParaRPr sz="2500" b="1"/>
          </a:p>
        </p:txBody>
      </p:sp>
      <p:cxnSp>
        <p:nvCxnSpPr>
          <p:cNvPr id="149" name="Google Shape;149;p19"/>
          <p:cNvCxnSpPr/>
          <p:nvPr/>
        </p:nvCxnSpPr>
        <p:spPr>
          <a:xfrm>
            <a:off x="388800" y="1364475"/>
            <a:ext cx="8257800" cy="0"/>
          </a:xfrm>
          <a:prstGeom prst="straightConnector1">
            <a:avLst/>
          </a:prstGeom>
          <a:noFill/>
          <a:ln w="28575" cap="flat" cmpd="sng">
            <a:solidFill>
              <a:srgbClr val="AE302A"/>
            </a:solidFill>
            <a:prstDash val="solid"/>
            <a:round/>
            <a:headEnd type="none" w="med" len="med"/>
            <a:tailEnd type="none" w="med" len="med"/>
          </a:ln>
        </p:spPr>
      </p:cxnSp>
      <p:pic>
        <p:nvPicPr>
          <p:cNvPr id="150" name="Google Shape;150;p19"/>
          <p:cNvPicPr preferRelativeResize="0"/>
          <p:nvPr/>
        </p:nvPicPr>
        <p:blipFill>
          <a:blip r:embed="rId3">
            <a:alphaModFix/>
          </a:blip>
          <a:stretch>
            <a:fillRect/>
          </a:stretch>
        </p:blipFill>
        <p:spPr>
          <a:xfrm>
            <a:off x="5093200" y="1690825"/>
            <a:ext cx="3142850" cy="2357150"/>
          </a:xfrm>
          <a:prstGeom prst="rect">
            <a:avLst/>
          </a:prstGeom>
          <a:noFill/>
          <a:ln>
            <a:noFill/>
          </a:ln>
        </p:spPr>
      </p:pic>
      <p:pic>
        <p:nvPicPr>
          <p:cNvPr id="151" name="Google Shape;151;p19"/>
          <p:cNvPicPr preferRelativeResize="0"/>
          <p:nvPr/>
        </p:nvPicPr>
        <p:blipFill>
          <a:blip r:embed="rId4">
            <a:alphaModFix/>
          </a:blip>
          <a:stretch>
            <a:fillRect/>
          </a:stretch>
        </p:blipFill>
        <p:spPr>
          <a:xfrm>
            <a:off x="3680275" y="3030125"/>
            <a:ext cx="2134150" cy="3126974"/>
          </a:xfrm>
          <a:prstGeom prst="rect">
            <a:avLst/>
          </a:prstGeom>
          <a:noFill/>
          <a:ln>
            <a:noFill/>
          </a:ln>
        </p:spPr>
      </p:pic>
      <p:sp>
        <p:nvSpPr>
          <p:cNvPr id="152" name="Google Shape;152;p19"/>
          <p:cNvSpPr txBox="1"/>
          <p:nvPr/>
        </p:nvSpPr>
        <p:spPr>
          <a:xfrm>
            <a:off x="530825" y="1493375"/>
            <a:ext cx="35349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entury Gothic"/>
              <a:buChar char="●"/>
            </a:pPr>
            <a:r>
              <a:rPr lang="en-US" b="1">
                <a:latin typeface="Century Gothic"/>
                <a:ea typeface="Century Gothic"/>
                <a:cs typeface="Century Gothic"/>
                <a:sym typeface="Century Gothic"/>
              </a:rPr>
              <a:t>Community Events for Families</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marL="0" lvl="0" indent="457200" algn="l" rtl="0">
              <a:spcBef>
                <a:spcPts val="0"/>
              </a:spcBef>
              <a:spcAft>
                <a:spcPts val="0"/>
              </a:spcAft>
              <a:buNone/>
            </a:pPr>
            <a:r>
              <a:rPr lang="en-US">
                <a:latin typeface="Century Gothic"/>
                <a:ea typeface="Century Gothic"/>
                <a:cs typeface="Century Gothic"/>
                <a:sym typeface="Century Gothic"/>
              </a:rPr>
              <a:t>New Year’s Meet Up</a:t>
            </a:r>
            <a:endParaRPr>
              <a:latin typeface="Century Gothic"/>
              <a:ea typeface="Century Gothic"/>
              <a:cs typeface="Century Gothic"/>
              <a:sym typeface="Century Gothic"/>
            </a:endParaRPr>
          </a:p>
          <a:p>
            <a:pPr marL="457200" lvl="0" indent="0" algn="l" rtl="0">
              <a:spcBef>
                <a:spcPts val="0"/>
              </a:spcBef>
              <a:spcAft>
                <a:spcPts val="0"/>
              </a:spcAft>
              <a:buNone/>
            </a:pPr>
            <a:r>
              <a:rPr lang="en-US">
                <a:latin typeface="Century Gothic"/>
                <a:ea typeface="Century Gothic"/>
                <a:cs typeface="Century Gothic"/>
                <a:sym typeface="Century Gothic"/>
              </a:rPr>
              <a:t>Halloween Celebration with Polk Businesses </a:t>
            </a:r>
            <a:endParaRPr>
              <a:latin typeface="Century Gothic"/>
              <a:ea typeface="Century Gothic"/>
              <a:cs typeface="Century Gothic"/>
              <a:sym typeface="Century Gothic"/>
            </a:endParaRPr>
          </a:p>
          <a:p>
            <a:pPr marL="0" lvl="0" indent="457200" algn="l" rtl="0">
              <a:spcBef>
                <a:spcPts val="0"/>
              </a:spcBef>
              <a:spcAft>
                <a:spcPts val="0"/>
              </a:spcAft>
              <a:buNone/>
            </a:pPr>
            <a:r>
              <a:rPr lang="en-US">
                <a:latin typeface="Century Gothic"/>
                <a:ea typeface="Century Gothic"/>
                <a:cs typeface="Century Gothic"/>
                <a:sym typeface="Century Gothic"/>
              </a:rPr>
              <a:t>Music in the Park (upcoming)</a:t>
            </a:r>
            <a:endParaRPr>
              <a:latin typeface="Century Gothic"/>
              <a:ea typeface="Century Gothic"/>
              <a:cs typeface="Century Gothic"/>
              <a:sym typeface="Century Gothic"/>
            </a:endParaRPr>
          </a:p>
          <a:p>
            <a:pPr marL="457200" lvl="0" indent="0" algn="l" rtl="0">
              <a:spcBef>
                <a:spcPts val="0"/>
              </a:spcBef>
              <a:spcAft>
                <a:spcPts val="0"/>
              </a:spcAft>
              <a:buNone/>
            </a:pPr>
            <a:r>
              <a:rPr lang="en-US">
                <a:latin typeface="Century Gothic"/>
                <a:ea typeface="Century Gothic"/>
                <a:cs typeface="Century Gothic"/>
                <a:sym typeface="Century Gothic"/>
              </a:rPr>
              <a:t>Celebrating the opening of the new indoor play center (upcoming)</a:t>
            </a:r>
            <a:endParaRPr>
              <a:latin typeface="Century Gothic"/>
              <a:ea typeface="Century Gothic"/>
              <a:cs typeface="Century Gothic"/>
              <a:sym typeface="Century Gothic"/>
            </a:endParaRPr>
          </a:p>
        </p:txBody>
      </p:sp>
      <p:sp>
        <p:nvSpPr>
          <p:cNvPr id="153" name="Google Shape;153;p19"/>
          <p:cNvSpPr txBox="1"/>
          <p:nvPr/>
        </p:nvSpPr>
        <p:spPr>
          <a:xfrm>
            <a:off x="628650" y="3602000"/>
            <a:ext cx="29940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entury Gothic"/>
              <a:buChar char="●"/>
            </a:pPr>
            <a:r>
              <a:rPr lang="en-US" b="1">
                <a:solidFill>
                  <a:schemeClr val="dk1"/>
                </a:solidFill>
                <a:latin typeface="Century Gothic"/>
                <a:ea typeface="Century Gothic"/>
                <a:cs typeface="Century Gothic"/>
                <a:sym typeface="Century Gothic"/>
              </a:rPr>
              <a:t>Advocating for Youth</a:t>
            </a:r>
            <a:endParaRPr b="1">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r>
              <a:rPr lang="en-US">
                <a:solidFill>
                  <a:schemeClr val="dk1"/>
                </a:solidFill>
                <a:latin typeface="Century Gothic"/>
                <a:ea typeface="Century Gothic"/>
                <a:cs typeface="Century Gothic"/>
                <a:sym typeface="Century Gothic"/>
              </a:rPr>
              <a:t>Educational Outcomes</a:t>
            </a:r>
            <a:endParaRPr>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r>
              <a:rPr lang="en-US">
                <a:solidFill>
                  <a:schemeClr val="dk1"/>
                </a:solidFill>
                <a:latin typeface="Century Gothic"/>
                <a:ea typeface="Century Gothic"/>
                <a:cs typeface="Century Gothic"/>
                <a:sym typeface="Century Gothic"/>
              </a:rPr>
              <a:t>School Safety</a:t>
            </a:r>
            <a:endParaRPr>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US" b="1">
                <a:latin typeface="Century Gothic"/>
                <a:ea typeface="Century Gothic"/>
                <a:cs typeface="Century Gothic"/>
                <a:sym typeface="Century Gothic"/>
              </a:rPr>
              <a:t>Partnering with Local Schools and Businesses</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marL="457200" lvl="0" indent="0" algn="l" rtl="0">
              <a:spcBef>
                <a:spcPts val="0"/>
              </a:spcBef>
              <a:spcAft>
                <a:spcPts val="0"/>
              </a:spcAft>
              <a:buNone/>
            </a:pPr>
            <a:r>
              <a:rPr lang="en-US">
                <a:latin typeface="Century Gothic"/>
                <a:ea typeface="Century Gothic"/>
                <a:cs typeface="Century Gothic"/>
                <a:sym typeface="Century Gothic"/>
              </a:rPr>
              <a:t>Tel Hi Co-Op</a:t>
            </a:r>
            <a:endParaRPr>
              <a:latin typeface="Century Gothic"/>
              <a:ea typeface="Century Gothic"/>
              <a:cs typeface="Century Gothic"/>
              <a:sym typeface="Century Gothic"/>
            </a:endParaRPr>
          </a:p>
          <a:p>
            <a:pPr marL="457200" lvl="0" indent="0" algn="l" rtl="0">
              <a:spcBef>
                <a:spcPts val="0"/>
              </a:spcBef>
              <a:spcAft>
                <a:spcPts val="0"/>
              </a:spcAft>
              <a:buNone/>
            </a:pPr>
            <a:r>
              <a:rPr lang="en-US">
                <a:latin typeface="Century Gothic"/>
                <a:ea typeface="Century Gothic"/>
                <a:cs typeface="Century Gothic"/>
                <a:sym typeface="Century Gothic"/>
              </a:rPr>
              <a:t>Yick Wo Elementary</a:t>
            </a:r>
            <a:endParaRPr>
              <a:latin typeface="Century Gothic"/>
              <a:ea typeface="Century Gothic"/>
              <a:cs typeface="Century Gothic"/>
              <a:sym typeface="Century Gothic"/>
            </a:endParaRPr>
          </a:p>
          <a:p>
            <a:pPr marL="457200" lvl="0" indent="0" algn="l" rtl="0">
              <a:spcBef>
                <a:spcPts val="0"/>
              </a:spcBef>
              <a:spcAft>
                <a:spcPts val="0"/>
              </a:spcAft>
              <a:buNone/>
            </a:pPr>
            <a:r>
              <a:rPr lang="en-US">
                <a:latin typeface="Century Gothic"/>
                <a:ea typeface="Century Gothic"/>
                <a:cs typeface="Century Gothic"/>
                <a:sym typeface="Century Gothic"/>
              </a:rPr>
              <a:t>More to come….</a:t>
            </a:r>
            <a:endParaRPr>
              <a:latin typeface="Century Gothic"/>
              <a:ea typeface="Century Gothic"/>
              <a:cs typeface="Century Gothic"/>
              <a:sym typeface="Century Gothic"/>
            </a:endParaRPr>
          </a:p>
          <a:p>
            <a:pPr marL="914400" lvl="0" indent="0" algn="l" rtl="0">
              <a:spcBef>
                <a:spcPts val="0"/>
              </a:spcBef>
              <a:spcAft>
                <a:spcPts val="0"/>
              </a:spcAft>
              <a:buNone/>
            </a:pPr>
            <a:endParaRPr>
              <a:latin typeface="Calibri"/>
              <a:ea typeface="Calibri"/>
              <a:cs typeface="Calibri"/>
              <a:sym typeface="Calibri"/>
            </a:endParaRPr>
          </a:p>
        </p:txBody>
      </p:sp>
      <p:pic>
        <p:nvPicPr>
          <p:cNvPr id="154" name="Google Shape;154;p19"/>
          <p:cNvPicPr preferRelativeResize="0"/>
          <p:nvPr/>
        </p:nvPicPr>
        <p:blipFill rotWithShape="1">
          <a:blip r:embed="rId5">
            <a:alphaModFix/>
          </a:blip>
          <a:srcRect l="4072" r="6808"/>
          <a:stretch/>
        </p:blipFill>
        <p:spPr>
          <a:xfrm>
            <a:off x="5575725" y="3850525"/>
            <a:ext cx="3255376" cy="2744250"/>
          </a:xfrm>
          <a:prstGeom prst="rect">
            <a:avLst/>
          </a:prstGeom>
          <a:noFill/>
          <a:ln>
            <a:noFill/>
          </a:ln>
        </p:spPr>
      </p:pic>
      <p:pic>
        <p:nvPicPr>
          <p:cNvPr id="155" name="Google Shape;155;p19"/>
          <p:cNvPicPr preferRelativeResize="0"/>
          <p:nvPr/>
        </p:nvPicPr>
        <p:blipFill>
          <a:blip r:embed="rId6">
            <a:alphaModFix/>
          </a:blip>
          <a:stretch>
            <a:fillRect/>
          </a:stretch>
        </p:blipFill>
        <p:spPr>
          <a:xfrm>
            <a:off x="410925" y="398575"/>
            <a:ext cx="939525" cy="89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0"/>
          <p:cNvSpPr/>
          <p:nvPr/>
        </p:nvSpPr>
        <p:spPr>
          <a:xfrm>
            <a:off x="330225" y="-55575"/>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20"/>
          <p:cNvSpPr txBox="1">
            <a:spLocks noGrp="1"/>
          </p:cNvSpPr>
          <p:nvPr>
            <p:ph type="title"/>
          </p:nvPr>
        </p:nvSpPr>
        <p:spPr>
          <a:xfrm>
            <a:off x="1233025"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entury Gothic"/>
              <a:buNone/>
            </a:pPr>
            <a:r>
              <a:rPr lang="en-US" sz="2500" b="1">
                <a:latin typeface="Century Gothic"/>
                <a:ea typeface="Century Gothic"/>
                <a:cs typeface="Century Gothic"/>
                <a:sym typeface="Century Gothic"/>
              </a:rPr>
              <a:t>Neighborhood Enhancement</a:t>
            </a:r>
            <a:endParaRPr sz="5300" b="1"/>
          </a:p>
        </p:txBody>
      </p:sp>
      <p:cxnSp>
        <p:nvCxnSpPr>
          <p:cNvPr id="162" name="Google Shape;162;p20"/>
          <p:cNvCxnSpPr/>
          <p:nvPr/>
        </p:nvCxnSpPr>
        <p:spPr>
          <a:xfrm>
            <a:off x="258600" y="1382975"/>
            <a:ext cx="8757000" cy="0"/>
          </a:xfrm>
          <a:prstGeom prst="straightConnector1">
            <a:avLst/>
          </a:prstGeom>
          <a:noFill/>
          <a:ln w="28575" cap="flat" cmpd="sng">
            <a:solidFill>
              <a:srgbClr val="AE302A"/>
            </a:solidFill>
            <a:prstDash val="solid"/>
            <a:round/>
            <a:headEnd type="none" w="med" len="med"/>
            <a:tailEnd type="none" w="med" len="med"/>
          </a:ln>
        </p:spPr>
      </p:cxnSp>
      <p:pic>
        <p:nvPicPr>
          <p:cNvPr id="163" name="Google Shape;163;p20"/>
          <p:cNvPicPr preferRelativeResize="0"/>
          <p:nvPr/>
        </p:nvPicPr>
        <p:blipFill>
          <a:blip r:embed="rId3">
            <a:alphaModFix/>
          </a:blip>
          <a:stretch>
            <a:fillRect/>
          </a:stretch>
        </p:blipFill>
        <p:spPr>
          <a:xfrm>
            <a:off x="7447350" y="2633425"/>
            <a:ext cx="1109225" cy="1480000"/>
          </a:xfrm>
          <a:prstGeom prst="rect">
            <a:avLst/>
          </a:prstGeom>
          <a:noFill/>
          <a:ln>
            <a:noFill/>
          </a:ln>
        </p:spPr>
      </p:pic>
      <p:sp>
        <p:nvSpPr>
          <p:cNvPr id="164" name="Google Shape;164;p20"/>
          <p:cNvSpPr txBox="1"/>
          <p:nvPr/>
        </p:nvSpPr>
        <p:spPr>
          <a:xfrm>
            <a:off x="628650" y="1575900"/>
            <a:ext cx="7607400" cy="1285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300">
                <a:latin typeface="Century Gothic"/>
                <a:ea typeface="Century Gothic"/>
                <a:cs typeface="Century Gothic"/>
                <a:sym typeface="Century Gothic"/>
              </a:rPr>
              <a:t>Promote improvement of the physical environment and serve as liaison with city and other government agencies and commissions, foster a neighborhood spirit to improve the quality of life for people who reside and work here and monitor the maintenance and improvement of the city’s infrastructure.</a:t>
            </a:r>
            <a:endParaRPr sz="1300">
              <a:latin typeface="Century Gothic"/>
              <a:ea typeface="Century Gothic"/>
              <a:cs typeface="Century Gothic"/>
              <a:sym typeface="Century Gothic"/>
            </a:endParaRPr>
          </a:p>
        </p:txBody>
      </p:sp>
      <p:sp>
        <p:nvSpPr>
          <p:cNvPr id="165" name="Google Shape;165;p20"/>
          <p:cNvSpPr txBox="1"/>
          <p:nvPr/>
        </p:nvSpPr>
        <p:spPr>
          <a:xfrm>
            <a:off x="628650" y="3039450"/>
            <a:ext cx="6391200" cy="3472500"/>
          </a:xfrm>
          <a:prstGeom prst="rect">
            <a:avLst/>
          </a:prstGeom>
          <a:noFill/>
          <a:ln>
            <a:noFill/>
          </a:ln>
        </p:spPr>
        <p:txBody>
          <a:bodyPr spcFirstLastPara="1" wrap="square" lIns="91425" tIns="91425" rIns="91425" bIns="91425" anchor="t" anchorCtr="0">
            <a:spAutoFit/>
          </a:bodyPr>
          <a:lstStyle/>
          <a:p>
            <a:pPr marL="0" lvl="0" indent="0" algn="l" rtl="0">
              <a:lnSpc>
                <a:spcPct val="170000"/>
              </a:lnSpc>
              <a:spcBef>
                <a:spcPts val="0"/>
              </a:spcBef>
              <a:spcAft>
                <a:spcPts val="0"/>
              </a:spcAft>
              <a:buNone/>
            </a:pPr>
            <a:r>
              <a:rPr lang="en-US" b="1">
                <a:solidFill>
                  <a:schemeClr val="dk1"/>
                </a:solidFill>
                <a:latin typeface="Century Gothic"/>
                <a:ea typeface="Century Gothic"/>
                <a:cs typeface="Century Gothic"/>
                <a:sym typeface="Century Gothic"/>
              </a:rPr>
              <a:t>We launched CLEAN UP AND SMILE events; 2nd Saturday every month!</a:t>
            </a:r>
            <a:endParaRPr>
              <a:solidFill>
                <a:schemeClr val="dk1"/>
              </a:solidFill>
              <a:latin typeface="Century Gothic"/>
              <a:ea typeface="Century Gothic"/>
              <a:cs typeface="Century Gothic"/>
              <a:sym typeface="Century Gothic"/>
            </a:endParaRPr>
          </a:p>
          <a:p>
            <a:pPr marL="457200" lvl="0" indent="-311150" algn="l" rtl="0">
              <a:lnSpc>
                <a:spcPct val="170000"/>
              </a:lnSpc>
              <a:spcBef>
                <a:spcPts val="0"/>
              </a:spcBef>
              <a:spcAft>
                <a:spcPts val="0"/>
              </a:spcAft>
              <a:buClr>
                <a:schemeClr val="dk1"/>
              </a:buClr>
              <a:buSzPts val="1300"/>
              <a:buFont typeface="Century Gothic"/>
              <a:buChar char="●"/>
            </a:pPr>
            <a:r>
              <a:rPr lang="en-US" sz="1300">
                <a:solidFill>
                  <a:schemeClr val="dk1"/>
                </a:solidFill>
                <a:latin typeface="Century Gothic"/>
                <a:ea typeface="Century Gothic"/>
                <a:cs typeface="Century Gothic"/>
                <a:sym typeface="Century Gothic"/>
              </a:rPr>
              <a:t>Socialize over Saint Franks coffee and Bob’s donut holes</a:t>
            </a:r>
            <a:endParaRPr sz="1300">
              <a:solidFill>
                <a:schemeClr val="dk1"/>
              </a:solidFill>
              <a:latin typeface="Century Gothic"/>
              <a:ea typeface="Century Gothic"/>
              <a:cs typeface="Century Gothic"/>
              <a:sym typeface="Century Gothic"/>
            </a:endParaRPr>
          </a:p>
          <a:p>
            <a:pPr marL="457200" lvl="0" indent="-311150" algn="l" rtl="0">
              <a:lnSpc>
                <a:spcPct val="170000"/>
              </a:lnSpc>
              <a:spcBef>
                <a:spcPts val="0"/>
              </a:spcBef>
              <a:spcAft>
                <a:spcPts val="0"/>
              </a:spcAft>
              <a:buClr>
                <a:schemeClr val="dk1"/>
              </a:buClr>
              <a:buSzPts val="1300"/>
              <a:buFont typeface="Century Gothic"/>
              <a:buChar char="●"/>
            </a:pPr>
            <a:r>
              <a:rPr lang="en-US" sz="1300">
                <a:solidFill>
                  <a:schemeClr val="dk1"/>
                </a:solidFill>
                <a:latin typeface="Century Gothic"/>
                <a:ea typeface="Century Gothic"/>
                <a:cs typeface="Century Gothic"/>
                <a:sym typeface="Century Gothic"/>
              </a:rPr>
              <a:t>Clean up</a:t>
            </a:r>
            <a:endParaRPr sz="1300">
              <a:solidFill>
                <a:schemeClr val="dk1"/>
              </a:solidFill>
              <a:latin typeface="Century Gothic"/>
              <a:ea typeface="Century Gothic"/>
              <a:cs typeface="Century Gothic"/>
              <a:sym typeface="Century Gothic"/>
            </a:endParaRPr>
          </a:p>
          <a:p>
            <a:pPr marL="457200" lvl="0" indent="-311150" algn="l" rtl="0">
              <a:lnSpc>
                <a:spcPct val="170000"/>
              </a:lnSpc>
              <a:spcBef>
                <a:spcPts val="0"/>
              </a:spcBef>
              <a:spcAft>
                <a:spcPts val="0"/>
              </a:spcAft>
              <a:buClr>
                <a:schemeClr val="dk1"/>
              </a:buClr>
              <a:buSzPts val="1300"/>
              <a:buFont typeface="Century Gothic"/>
              <a:buChar char="●"/>
            </a:pPr>
            <a:r>
              <a:rPr lang="en-US" sz="1300">
                <a:solidFill>
                  <a:schemeClr val="dk1"/>
                </a:solidFill>
                <a:latin typeface="Century Gothic"/>
                <a:ea typeface="Century Gothic"/>
                <a:cs typeface="Century Gothic"/>
                <a:sym typeface="Century Gothic"/>
              </a:rPr>
              <a:t>Thank you treats from local merchants: Swensen’s Ice Cream,</a:t>
            </a:r>
            <a:endParaRPr sz="1300">
              <a:solidFill>
                <a:schemeClr val="dk1"/>
              </a:solidFill>
              <a:latin typeface="Century Gothic"/>
              <a:ea typeface="Century Gothic"/>
              <a:cs typeface="Century Gothic"/>
              <a:sym typeface="Century Gothic"/>
            </a:endParaRPr>
          </a:p>
          <a:p>
            <a:pPr marL="457200" lvl="0" indent="0" algn="l" rtl="0">
              <a:lnSpc>
                <a:spcPct val="170000"/>
              </a:lnSpc>
              <a:spcBef>
                <a:spcPts val="0"/>
              </a:spcBef>
              <a:spcAft>
                <a:spcPts val="0"/>
              </a:spcAft>
              <a:buNone/>
            </a:pPr>
            <a:r>
              <a:rPr lang="en-US" sz="1300">
                <a:solidFill>
                  <a:schemeClr val="dk1"/>
                </a:solidFill>
                <a:latin typeface="Century Gothic"/>
                <a:ea typeface="Century Gothic"/>
                <a:cs typeface="Century Gothic"/>
                <a:sym typeface="Century Gothic"/>
              </a:rPr>
              <a:t>Za Pizza, Cheese Plus, Nick’s Crispy Taco, Shanghai Kelly’s, Teaspoon, Fueling Station, Gastrobot Eats.</a:t>
            </a:r>
            <a:endParaRPr sz="1300">
              <a:solidFill>
                <a:schemeClr val="dk1"/>
              </a:solidFill>
              <a:latin typeface="Century Gothic"/>
              <a:ea typeface="Century Gothic"/>
              <a:cs typeface="Century Gothic"/>
              <a:sym typeface="Century Gothic"/>
            </a:endParaRPr>
          </a:p>
          <a:p>
            <a:pPr marL="457200" lvl="0" indent="-311150" algn="l" rtl="0">
              <a:lnSpc>
                <a:spcPct val="170000"/>
              </a:lnSpc>
              <a:spcBef>
                <a:spcPts val="0"/>
              </a:spcBef>
              <a:spcAft>
                <a:spcPts val="0"/>
              </a:spcAft>
              <a:buClr>
                <a:schemeClr val="dk1"/>
              </a:buClr>
              <a:buSzPts val="1300"/>
              <a:buFont typeface="Century Gothic"/>
              <a:buChar char="●"/>
            </a:pPr>
            <a:r>
              <a:rPr lang="en-US" sz="1300">
                <a:solidFill>
                  <a:schemeClr val="dk1"/>
                </a:solidFill>
                <a:latin typeface="Century Gothic"/>
                <a:ea typeface="Century Gothic"/>
                <a:cs typeface="Century Gothic"/>
                <a:sym typeface="Century Gothic"/>
              </a:rPr>
              <a:t>We promote our events thru RHN, Refuse Refuse and Together SF.</a:t>
            </a:r>
            <a:endParaRPr sz="1300">
              <a:solidFill>
                <a:schemeClr val="dk1"/>
              </a:solidFill>
              <a:latin typeface="Century Gothic"/>
              <a:ea typeface="Century Gothic"/>
              <a:cs typeface="Century Gothic"/>
              <a:sym typeface="Century Gothic"/>
            </a:endParaRPr>
          </a:p>
          <a:p>
            <a:pPr marL="457200" lvl="0" indent="-311150" algn="l" rtl="0">
              <a:lnSpc>
                <a:spcPct val="170000"/>
              </a:lnSpc>
              <a:spcBef>
                <a:spcPts val="0"/>
              </a:spcBef>
              <a:spcAft>
                <a:spcPts val="0"/>
              </a:spcAft>
              <a:buClr>
                <a:schemeClr val="dk1"/>
              </a:buClr>
              <a:buSzPts val="1300"/>
              <a:buFont typeface="Century Gothic"/>
              <a:buChar char="●"/>
            </a:pPr>
            <a:r>
              <a:rPr lang="en-US" sz="1300">
                <a:solidFill>
                  <a:schemeClr val="dk1"/>
                </a:solidFill>
                <a:latin typeface="Century Gothic"/>
                <a:ea typeface="Century Gothic"/>
                <a:cs typeface="Century Gothic"/>
                <a:sym typeface="Century Gothic"/>
              </a:rPr>
              <a:t>Since Aug 2022, we average 30 volunteers per event with almost 200 participants from around the neighborhood and picked up over 700 bags of trash. </a:t>
            </a:r>
            <a:endParaRPr sz="1300">
              <a:solidFill>
                <a:schemeClr val="dk1"/>
              </a:solidFill>
              <a:latin typeface="Century Gothic"/>
              <a:ea typeface="Century Gothic"/>
              <a:cs typeface="Century Gothic"/>
              <a:sym typeface="Century Gothic"/>
            </a:endParaRPr>
          </a:p>
        </p:txBody>
      </p:sp>
      <p:pic>
        <p:nvPicPr>
          <p:cNvPr id="166" name="Google Shape;166;p20"/>
          <p:cNvPicPr preferRelativeResize="0"/>
          <p:nvPr/>
        </p:nvPicPr>
        <p:blipFill>
          <a:blip r:embed="rId4">
            <a:alphaModFix/>
          </a:blip>
          <a:stretch>
            <a:fillRect/>
          </a:stretch>
        </p:blipFill>
        <p:spPr>
          <a:xfrm>
            <a:off x="7055126" y="4250700"/>
            <a:ext cx="1893675" cy="2153975"/>
          </a:xfrm>
          <a:prstGeom prst="rect">
            <a:avLst/>
          </a:prstGeom>
          <a:noFill/>
          <a:ln>
            <a:noFill/>
          </a:ln>
        </p:spPr>
      </p:pic>
      <p:pic>
        <p:nvPicPr>
          <p:cNvPr id="167" name="Google Shape;167;p20"/>
          <p:cNvPicPr preferRelativeResize="0"/>
          <p:nvPr/>
        </p:nvPicPr>
        <p:blipFill>
          <a:blip r:embed="rId5">
            <a:alphaModFix/>
          </a:blip>
          <a:stretch>
            <a:fillRect/>
          </a:stretch>
        </p:blipFill>
        <p:spPr>
          <a:xfrm>
            <a:off x="330225" y="480600"/>
            <a:ext cx="902800" cy="85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73" name="Google Shape;173;p21"/>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4" name="Google Shape;174;p21"/>
          <p:cNvPicPr preferRelativeResize="0"/>
          <p:nvPr/>
        </p:nvPicPr>
        <p:blipFill>
          <a:blip r:embed="rId3">
            <a:alphaModFix/>
          </a:blip>
          <a:stretch>
            <a:fillRect/>
          </a:stretch>
        </p:blipFill>
        <p:spPr>
          <a:xfrm>
            <a:off x="203800" y="170000"/>
            <a:ext cx="8690675" cy="651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On-screen Show (4:3)</PresentationFormat>
  <Paragraphs>243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Century Gothic</vt:lpstr>
      <vt:lpstr>Arial</vt:lpstr>
      <vt:lpstr>Roboto</vt:lpstr>
      <vt:lpstr>Calibri</vt:lpstr>
      <vt:lpstr>Office Theme</vt:lpstr>
      <vt:lpstr>PowerPoint Presentation</vt:lpstr>
      <vt:lpstr>Agenda</vt:lpstr>
      <vt:lpstr>Our Committees</vt:lpstr>
      <vt:lpstr>         Communications </vt:lpstr>
      <vt:lpstr>      Design, Zoning and Land Use (DZLU) Committee</vt:lpstr>
      <vt:lpstr>Design, Zoning and Land Use (DZLU) Committee</vt:lpstr>
      <vt:lpstr>Families</vt:lpstr>
      <vt:lpstr>Neighborhood Enhancement</vt:lpstr>
      <vt:lpstr>PowerPoint Presentation</vt:lpstr>
      <vt:lpstr>Local and Statewide Initiatives</vt:lpstr>
      <vt:lpstr>Parks</vt:lpstr>
      <vt:lpstr>Social</vt:lpstr>
      <vt:lpstr>Treasurer’s Report – RHN Fiscal Year Comparison</vt:lpstr>
      <vt:lpstr>Your Money At Work</vt:lpstr>
      <vt:lpstr>RHN Board Members</vt:lpstr>
      <vt:lpstr>Slate of Officers for Voting </vt:lpstr>
      <vt:lpstr>Our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Tina Moylan</dc:creator>
  <cp:lastModifiedBy>Mike  Tina Moylan</cp:lastModifiedBy>
  <cp:revision>1</cp:revision>
  <dcterms:modified xsi:type="dcterms:W3CDTF">2023-06-17T23:23:45Z</dcterms:modified>
</cp:coreProperties>
</file>